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24_45EB13B4.xml" ContentType="application/vnd.ms-powerpoint.comments+xml"/>
  <Override PartName="/ppt/comments/modernComment_126_CD31E11A.xml" ContentType="application/vnd.ms-powerpoint.comments+xml"/>
  <Override PartName="/ppt/comments/modernComment_141_5D3317C0.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6"/>
  </p:sldMasterIdLst>
  <p:notesMasterIdLst>
    <p:notesMasterId r:id="rId23"/>
  </p:notesMasterIdLst>
  <p:sldIdLst>
    <p:sldId id="302" r:id="rId7"/>
    <p:sldId id="332" r:id="rId8"/>
    <p:sldId id="305" r:id="rId9"/>
    <p:sldId id="306" r:id="rId10"/>
    <p:sldId id="312" r:id="rId11"/>
    <p:sldId id="292" r:id="rId12"/>
    <p:sldId id="331" r:id="rId13"/>
    <p:sldId id="294" r:id="rId14"/>
    <p:sldId id="321" r:id="rId15"/>
    <p:sldId id="324" r:id="rId16"/>
    <p:sldId id="325" r:id="rId17"/>
    <p:sldId id="293" r:id="rId18"/>
    <p:sldId id="323" r:id="rId19"/>
    <p:sldId id="329" r:id="rId20"/>
    <p:sldId id="319" r:id="rId21"/>
    <p:sldId id="317" r:id="rId22"/>
  </p:sldIdLst>
  <p:sldSz cx="12192000" cy="6858000"/>
  <p:notesSz cx="6735763" cy="9866313"/>
  <p:defaultTextStyle>
    <a:defPPr>
      <a:defRPr lang="en-L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192A86-A16E-152C-1D00-CF3E4415337D}" name="SPRINGER Sabine (FRA)" initials="SS(" userId="S::Sabine.SPRINGER@fra.europa.eu::c017eec0-62eb-45ad-86dd-9d6b0870a5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6A4D7C-A7AC-4C96-BDEE-6932D0EFA2C2}" v="1" dt="2023-10-10T06:57:00.654"/>
    <p1510:client id="{CF6D48BC-7B93-4BFE-9826-3193924B9935}" v="53" dt="2023-10-09T13:07:27.3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01" autoAdjust="0"/>
    <p:restoredTop sz="94660"/>
  </p:normalViewPr>
  <p:slideViewPr>
    <p:cSldViewPr>
      <p:cViewPr varScale="1">
        <p:scale>
          <a:sx n="120" d="100"/>
          <a:sy n="120" d="100"/>
        </p:scale>
        <p:origin x="6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comments/modernComment_124_45EB13B4.xml><?xml version="1.0" encoding="utf-8"?>
<p188:cmLst xmlns:a="http://schemas.openxmlformats.org/drawingml/2006/main" xmlns:r="http://schemas.openxmlformats.org/officeDocument/2006/relationships" xmlns:p188="http://schemas.microsoft.com/office/powerpoint/2018/8/main">
  <p188:cm id="{BA328E0E-2FA6-471D-88DF-C262C01F0F2B}" authorId="{FA192A86-A16E-152C-1D00-CF3E4415337D}" created="2023-10-05T14:17:56.165">
    <ac:deMkLst xmlns:ac="http://schemas.microsoft.com/office/drawing/2013/main/command">
      <pc:docMk xmlns:pc="http://schemas.microsoft.com/office/powerpoint/2013/main/command"/>
      <pc:sldMk xmlns:pc="http://schemas.microsoft.com/office/powerpoint/2013/main/command" cId="1173033908" sldId="292"/>
      <ac:spMk id="3" creationId="{EBED1A4C-B199-3D69-2629-C542CF7AFB47}"/>
    </ac:deMkLst>
    <p188:txBody>
      <a:bodyPr/>
      <a:lstStyle/>
      <a:p>
        <a:r>
          <a:rPr lang="en-GB"/>
          <a:t>the freedom of choice for users in selecting the means of communication when contacting public authorities as a measure to ensure that people’s rights are respected.
A review of the national legislation revealed that older persons are not explicitly mentioned or addressed in the respective legal framework. The legal framework rather addresses all citizens or users in general and sometimes mentions persons with disabilities explicitly. </a:t>
        </a:r>
      </a:p>
    </p188:txBody>
  </p188:cm>
</p188:cmLst>
</file>

<file path=ppt/comments/modernComment_126_CD31E11A.xml><?xml version="1.0" encoding="utf-8"?>
<p188:cmLst xmlns:a="http://schemas.openxmlformats.org/drawingml/2006/main" xmlns:r="http://schemas.openxmlformats.org/officeDocument/2006/relationships" xmlns:p188="http://schemas.microsoft.com/office/powerpoint/2018/8/main">
  <p188:cm id="{1C19F13C-0078-43C2-981B-424C3E18362A}" authorId="{FA192A86-A16E-152C-1D00-CF3E4415337D}" created="2023-10-05T14:20:50.197">
    <ac:deMkLst xmlns:ac="http://schemas.microsoft.com/office/drawing/2013/main/command">
      <pc:docMk xmlns:pc="http://schemas.microsoft.com/office/powerpoint/2013/main/command"/>
      <pc:sldMk xmlns:pc="http://schemas.microsoft.com/office/powerpoint/2013/main/command" cId="3442598170" sldId="294"/>
      <ac:spMk id="3" creationId="{4E1DCF2B-0C30-2E2E-A0CC-8E34DBA58914}"/>
    </ac:deMkLst>
    <p188:txBody>
      <a:bodyPr/>
      <a:lstStyle/>
      <a:p>
        <a:r>
          <a:rPr lang="en-GB"/>
          <a:t>It outlines the goals, principles and guidelines to create a society of “digital responsibility” that uses digital transformation as a service for people, freedom and prosperity and acts as a broad framework for implementation .  
Providing for digitalised public services is a concrete field of action introduced in the plan. The document does not provide operational information on any of the visions outlined, does not explicitly mention groups at risk of digital exclusion and thereby does not recognize equal access to public services undergoing digitalisation. There is no mention of specific safeguards in place to ensure access to public services.</a:t>
        </a:r>
      </a:p>
    </p188:txBody>
  </p188:cm>
</p188:cmLst>
</file>

<file path=ppt/comments/modernComment_141_5D3317C0.xml><?xml version="1.0" encoding="utf-8"?>
<p188:cmLst xmlns:a="http://schemas.openxmlformats.org/drawingml/2006/main" xmlns:r="http://schemas.openxmlformats.org/officeDocument/2006/relationships" xmlns:p188="http://schemas.microsoft.com/office/powerpoint/2018/8/main">
  <p188:cm id="{93AF6015-4813-4615-AF5A-8C5E7DF0C142}" authorId="{FA192A86-A16E-152C-1D00-CF3E4415337D}" created="2023-10-05T14:22:15.231">
    <ac:deMkLst xmlns:ac="http://schemas.microsoft.com/office/drawing/2013/main/command">
      <pc:docMk xmlns:pc="http://schemas.microsoft.com/office/powerpoint/2013/main/command"/>
      <pc:sldMk xmlns:pc="http://schemas.microsoft.com/office/powerpoint/2013/main/command" cId="1563629504" sldId="321"/>
      <ac:spMk id="3" creationId="{591F7F43-A30A-1AB9-902B-567EB21BBD3B}"/>
    </ac:deMkLst>
    <p188:txBody>
      <a:bodyPr/>
      <a:lstStyle/>
      <a:p>
        <a:r>
          <a:rPr lang="en-GB"/>
          <a:t>The resilience plan does not outline groups at risk of digital exclusion and does not set out safeguards to ensure that people’s rights are respected and that access to public services and inclusion is promoted. In March 2021, the National Parliament agreed on the installation of the fund with a total of 160 Million Euros for 2021 and 2022. The corresponding Law on the Digitalisation Fund (“Digitalisierungsfondgesetz”) entered into force in May 2021.  It contains not reference to barriers and risks of digital exclusion or specific measures tareggted at groups at risk.</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BB585D7-1F54-6845-90E5-6AFE5F43BAF6}" type="datetimeFigureOut">
              <a:rPr lang="en-GB" smtClean="0"/>
              <a:t>13/11/2023</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7DC33FC-B6CB-264D-9EE7-676F3C3401A8}" type="slidenum">
              <a:rPr lang="en-GB" smtClean="0"/>
              <a:t>‹Nr.›</a:t>
            </a:fld>
            <a:endParaRPr lang="en-GB"/>
          </a:p>
        </p:txBody>
      </p:sp>
    </p:spTree>
    <p:extLst>
      <p:ext uri="{BB962C8B-B14F-4D97-AF65-F5344CB8AC3E}">
        <p14:creationId xmlns:p14="http://schemas.microsoft.com/office/powerpoint/2010/main" val="3661470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7000"/>
              </a:lnSpc>
              <a:spcBef>
                <a:spcPts val="0"/>
              </a:spcBef>
              <a:spcAft>
                <a:spcPts val="766"/>
              </a:spcAft>
              <a:buClrTx/>
              <a:buSzTx/>
              <a:buFont typeface="Arial" panose="020B0604020202020204" pitchFamily="34" charset="0"/>
              <a:buChar char="•"/>
              <a:tabLst/>
              <a:defRPr/>
            </a:pPr>
            <a:endParaRPr lang="en-GB" sz="1000" dirty="0">
              <a:latin typeface="+mn-l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7DC33FC-B6CB-264D-9EE7-676F3C3401A8}" type="slidenum">
              <a:rPr lang="en-GB" smtClean="0"/>
              <a:t>3</a:t>
            </a:fld>
            <a:endParaRPr lang="en-GB"/>
          </a:p>
        </p:txBody>
      </p:sp>
    </p:spTree>
    <p:extLst>
      <p:ext uri="{BB962C8B-B14F-4D97-AF65-F5344CB8AC3E}">
        <p14:creationId xmlns:p14="http://schemas.microsoft.com/office/powerpoint/2010/main" val="1452574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000" dirty="0">
              <a:latin typeface="+mn-lt"/>
            </a:endParaRPr>
          </a:p>
        </p:txBody>
      </p:sp>
      <p:sp>
        <p:nvSpPr>
          <p:cNvPr id="4" name="Slide Number Placeholder 3"/>
          <p:cNvSpPr>
            <a:spLocks noGrp="1"/>
          </p:cNvSpPr>
          <p:nvPr>
            <p:ph type="sldNum" sz="quarter" idx="5"/>
          </p:nvPr>
        </p:nvSpPr>
        <p:spPr/>
        <p:txBody>
          <a:bodyPr/>
          <a:lstStyle/>
          <a:p>
            <a:fld id="{F7DC33FC-B6CB-264D-9EE7-676F3C3401A8}" type="slidenum">
              <a:rPr lang="en-GB" smtClean="0"/>
              <a:t>4</a:t>
            </a:fld>
            <a:endParaRPr lang="en-GB"/>
          </a:p>
        </p:txBody>
      </p:sp>
    </p:spTree>
    <p:extLst>
      <p:ext uri="{BB962C8B-B14F-4D97-AF65-F5344CB8AC3E}">
        <p14:creationId xmlns:p14="http://schemas.microsoft.com/office/powerpoint/2010/main" val="3451133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DC33FC-B6CB-264D-9EE7-676F3C3401A8}" type="slidenum">
              <a:rPr lang="en-GB" smtClean="0"/>
              <a:t>5</a:t>
            </a:fld>
            <a:endParaRPr lang="en-GB"/>
          </a:p>
        </p:txBody>
      </p:sp>
    </p:spTree>
    <p:extLst>
      <p:ext uri="{BB962C8B-B14F-4D97-AF65-F5344CB8AC3E}">
        <p14:creationId xmlns:p14="http://schemas.microsoft.com/office/powerpoint/2010/main" val="1153276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Unsure of if / how to add the table on page 31 in the report. It won't fit on a slide and might not be very clear. </a:t>
            </a:r>
          </a:p>
        </p:txBody>
      </p:sp>
      <p:sp>
        <p:nvSpPr>
          <p:cNvPr id="4" name="Slide Number Placeholder 3"/>
          <p:cNvSpPr>
            <a:spLocks noGrp="1"/>
          </p:cNvSpPr>
          <p:nvPr>
            <p:ph type="sldNum" sz="quarter" idx="5"/>
          </p:nvPr>
        </p:nvSpPr>
        <p:spPr/>
        <p:txBody>
          <a:bodyPr/>
          <a:lstStyle/>
          <a:p>
            <a:fld id="{F7DC33FC-B6CB-264D-9EE7-676F3C3401A8}" type="slidenum">
              <a:rPr lang="en-GB" smtClean="0"/>
              <a:t>6</a:t>
            </a:fld>
            <a:endParaRPr lang="en-GB"/>
          </a:p>
        </p:txBody>
      </p:sp>
    </p:spTree>
    <p:extLst>
      <p:ext uri="{BB962C8B-B14F-4D97-AF65-F5344CB8AC3E}">
        <p14:creationId xmlns:p14="http://schemas.microsoft.com/office/powerpoint/2010/main" val="249504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alpha val="40000"/>
          </a:schemeClr>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95592BC3-D4F9-3144-BA76-5076680AC2F2}"/>
              </a:ext>
            </a:extLst>
          </p:cNvPr>
          <p:cNvSpPr/>
          <p:nvPr userDrawn="1"/>
        </p:nvSpPr>
        <p:spPr>
          <a:xfrm>
            <a:off x="6576647" y="1080216"/>
            <a:ext cx="5615353" cy="281912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8" name="Rectangle 7">
            <a:extLst>
              <a:ext uri="{FF2B5EF4-FFF2-40B4-BE49-F238E27FC236}">
                <a16:creationId xmlns:a16="http://schemas.microsoft.com/office/drawing/2014/main" id="{4FB37D54-DF4C-0243-85DC-E25127CFE969}"/>
              </a:ext>
            </a:extLst>
          </p:cNvPr>
          <p:cNvSpPr/>
          <p:nvPr userDrawn="1"/>
        </p:nvSpPr>
        <p:spPr>
          <a:xfrm>
            <a:off x="-3309" y="503999"/>
            <a:ext cx="11357110" cy="5852351"/>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6" name="Rectangle 25">
            <a:extLst>
              <a:ext uri="{FF2B5EF4-FFF2-40B4-BE49-F238E27FC236}">
                <a16:creationId xmlns:a16="http://schemas.microsoft.com/office/drawing/2014/main" id="{D5D87E96-C4D5-854D-9225-EEAB9BE3F7C9}"/>
              </a:ext>
            </a:extLst>
          </p:cNvPr>
          <p:cNvSpPr/>
          <p:nvPr userDrawn="1"/>
        </p:nvSpPr>
        <p:spPr>
          <a:xfrm>
            <a:off x="5615353" y="2741946"/>
            <a:ext cx="6401257" cy="36120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4" name="Rectangle 23">
            <a:extLst>
              <a:ext uri="{FF2B5EF4-FFF2-40B4-BE49-F238E27FC236}">
                <a16:creationId xmlns:a16="http://schemas.microsoft.com/office/drawing/2014/main" id="{39DF5D56-AA15-9247-B01F-899DC2B94825}"/>
              </a:ext>
            </a:extLst>
          </p:cNvPr>
          <p:cNvSpPr/>
          <p:nvPr userDrawn="1"/>
        </p:nvSpPr>
        <p:spPr>
          <a:xfrm>
            <a:off x="6716568" y="2741945"/>
            <a:ext cx="5300042" cy="19914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5" name="Rectangle 24">
            <a:extLst>
              <a:ext uri="{FF2B5EF4-FFF2-40B4-BE49-F238E27FC236}">
                <a16:creationId xmlns:a16="http://schemas.microsoft.com/office/drawing/2014/main" id="{16A5EB9D-6A3B-3B45-82B4-5E679792601E}"/>
              </a:ext>
            </a:extLst>
          </p:cNvPr>
          <p:cNvSpPr/>
          <p:nvPr userDrawn="1"/>
        </p:nvSpPr>
        <p:spPr>
          <a:xfrm>
            <a:off x="7385540" y="2965937"/>
            <a:ext cx="4175839" cy="267393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7" name="Rectangle 6">
            <a:extLst>
              <a:ext uri="{FF2B5EF4-FFF2-40B4-BE49-F238E27FC236}">
                <a16:creationId xmlns:a16="http://schemas.microsoft.com/office/drawing/2014/main" id="{9F128354-084D-D546-9468-6A75BAE9206F}"/>
              </a:ext>
            </a:extLst>
          </p:cNvPr>
          <p:cNvSpPr/>
          <p:nvPr userDrawn="1"/>
        </p:nvSpPr>
        <p:spPr>
          <a:xfrm>
            <a:off x="1" y="1"/>
            <a:ext cx="5615352" cy="5852352"/>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9" name="Rectangle 8">
            <a:extLst>
              <a:ext uri="{FF2B5EF4-FFF2-40B4-BE49-F238E27FC236}">
                <a16:creationId xmlns:a16="http://schemas.microsoft.com/office/drawing/2014/main" id="{A17E4B79-4A69-0549-BDE9-386559BA9CF2}"/>
              </a:ext>
            </a:extLst>
          </p:cNvPr>
          <p:cNvSpPr/>
          <p:nvPr userDrawn="1"/>
        </p:nvSpPr>
        <p:spPr>
          <a:xfrm>
            <a:off x="-3309" y="1082565"/>
            <a:ext cx="11357109" cy="40533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 name="Title 1">
            <a:extLst>
              <a:ext uri="{FF2B5EF4-FFF2-40B4-BE49-F238E27FC236}">
                <a16:creationId xmlns:a16="http://schemas.microsoft.com/office/drawing/2014/main" id="{E197F6CB-A9AA-E749-9845-DD994DF53B4F}"/>
              </a:ext>
            </a:extLst>
          </p:cNvPr>
          <p:cNvSpPr>
            <a:spLocks noGrp="1"/>
          </p:cNvSpPr>
          <p:nvPr>
            <p:ph type="ctrTitle" hasCustomPrompt="1"/>
          </p:nvPr>
        </p:nvSpPr>
        <p:spPr>
          <a:xfrm>
            <a:off x="720000" y="2520000"/>
            <a:ext cx="9000000" cy="553998"/>
          </a:xfrm>
          <a:prstGeom prst="rect">
            <a:avLst/>
          </a:prstGeom>
        </p:spPr>
        <p:txBody>
          <a:bodyPr wrap="square" lIns="0" tIns="0" rIns="0" bIns="0" anchor="b">
            <a:spAutoFit/>
          </a:bodyPr>
          <a:lstStyle>
            <a:lvl1pPr algn="l">
              <a:defRPr sz="4000" b="1"/>
            </a:lvl1pPr>
          </a:lstStyle>
          <a:p>
            <a:r>
              <a:rPr lang="en-GB"/>
              <a:t>CLICK TO EDIT MASTER TITLE STYLE</a:t>
            </a:r>
            <a:endParaRPr lang="en-LU"/>
          </a:p>
        </p:txBody>
      </p:sp>
      <p:pic>
        <p:nvPicPr>
          <p:cNvPr id="20" name="Picture 19">
            <a:extLst>
              <a:ext uri="{FF2B5EF4-FFF2-40B4-BE49-F238E27FC236}">
                <a16:creationId xmlns:a16="http://schemas.microsoft.com/office/drawing/2014/main" id="{74DD0306-9E1A-5549-8981-B3186589867B}"/>
              </a:ext>
            </a:extLst>
          </p:cNvPr>
          <p:cNvPicPr>
            <a:picLocks noChangeAspect="1"/>
          </p:cNvPicPr>
          <p:nvPr userDrawn="1"/>
        </p:nvPicPr>
        <p:blipFill>
          <a:blip r:embed="rId2"/>
          <a:stretch>
            <a:fillRect/>
          </a:stretch>
        </p:blipFill>
        <p:spPr>
          <a:xfrm>
            <a:off x="625000" y="350650"/>
            <a:ext cx="5452257" cy="540000"/>
          </a:xfrm>
          <a:prstGeom prst="rect">
            <a:avLst/>
          </a:prstGeom>
        </p:spPr>
      </p:pic>
      <p:sp>
        <p:nvSpPr>
          <p:cNvPr id="23" name="Text Placeholder 22">
            <a:extLst>
              <a:ext uri="{FF2B5EF4-FFF2-40B4-BE49-F238E27FC236}">
                <a16:creationId xmlns:a16="http://schemas.microsoft.com/office/drawing/2014/main" id="{ACE03C19-2C99-D345-B64A-03B659426C45}"/>
              </a:ext>
            </a:extLst>
          </p:cNvPr>
          <p:cNvSpPr>
            <a:spLocks noGrp="1"/>
          </p:cNvSpPr>
          <p:nvPr>
            <p:ph type="body" sz="quarter" idx="13" hasCustomPrompt="1"/>
          </p:nvPr>
        </p:nvSpPr>
        <p:spPr>
          <a:xfrm>
            <a:off x="720000" y="3420000"/>
            <a:ext cx="9000000" cy="533400"/>
          </a:xfrm>
          <a:prstGeom prst="rect">
            <a:avLst/>
          </a:prstGeom>
        </p:spPr>
        <p:txBody>
          <a:bodyPr lIns="0" tIns="0" rIns="0" bIns="0"/>
          <a:lstStyle>
            <a:lvl1pPr marL="0" indent="0">
              <a:buNone/>
              <a:defRPr sz="2000" b="0" i="0">
                <a:solidFill>
                  <a:schemeClr val="bg1">
                    <a:lumMod val="40000"/>
                    <a:lumOff val="60000"/>
                  </a:schemeClr>
                </a:solidFill>
                <a:latin typeface="Calibri Light" panose="020F0302020204030204" pitchFamily="34" charset="0"/>
                <a:cs typeface="Calibri Light" panose="020F03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a:t>Subtitle</a:t>
            </a:r>
          </a:p>
        </p:txBody>
      </p:sp>
    </p:spTree>
    <p:extLst>
      <p:ext uri="{BB962C8B-B14F-4D97-AF65-F5344CB8AC3E}">
        <p14:creationId xmlns:p14="http://schemas.microsoft.com/office/powerpoint/2010/main" val="284565851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2">
            <a:alpha val="40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830FCED-BABE-D14E-824A-9633135AD9F2}"/>
              </a:ext>
            </a:extLst>
          </p:cNvPr>
          <p:cNvSpPr/>
          <p:nvPr userDrawn="1"/>
        </p:nvSpPr>
        <p:spPr>
          <a:xfrm>
            <a:off x="0" y="-66815"/>
            <a:ext cx="12192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 name="Title 1">
            <a:extLst>
              <a:ext uri="{FF2B5EF4-FFF2-40B4-BE49-F238E27FC236}">
                <a16:creationId xmlns:a16="http://schemas.microsoft.com/office/drawing/2014/main" id="{6DA73919-C874-F943-AC68-BB3D123AF183}"/>
              </a:ext>
            </a:extLst>
          </p:cNvPr>
          <p:cNvSpPr>
            <a:spLocks noGrp="1"/>
          </p:cNvSpPr>
          <p:nvPr>
            <p:ph type="title"/>
          </p:nvPr>
        </p:nvSpPr>
        <p:spPr>
          <a:xfrm>
            <a:off x="720000" y="900000"/>
            <a:ext cx="9000000" cy="387798"/>
          </a:xfrm>
          <a:prstGeom prst="rect">
            <a:avLst/>
          </a:prstGeom>
        </p:spPr>
        <p:txBody>
          <a:bodyPr wrap="square" lIns="0" tIns="0" rIns="0" bIns="0" anchor="b" anchorCtr="0">
            <a:spAutoFit/>
          </a:bodyPr>
          <a:lstStyle>
            <a:lvl1pPr>
              <a:defRPr sz="2800" b="1" i="0">
                <a:solidFill>
                  <a:schemeClr val="bg1"/>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10" name="Rectangle 9">
            <a:extLst>
              <a:ext uri="{FF2B5EF4-FFF2-40B4-BE49-F238E27FC236}">
                <a16:creationId xmlns:a16="http://schemas.microsoft.com/office/drawing/2014/main" id="{E9F62F8F-7A6A-B241-A8AD-14F80B8502E2}"/>
              </a:ext>
            </a:extLst>
          </p:cNvPr>
          <p:cNvSpPr/>
          <p:nvPr userDrawn="1"/>
        </p:nvSpPr>
        <p:spPr>
          <a:xfrm>
            <a:off x="0" y="6356350"/>
            <a:ext cx="12192000" cy="50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9" name="Rectangle 18">
            <a:extLst>
              <a:ext uri="{FF2B5EF4-FFF2-40B4-BE49-F238E27FC236}">
                <a16:creationId xmlns:a16="http://schemas.microsoft.com/office/drawing/2014/main" id="{505068D1-6CE3-134E-B761-F05D67569DC0}"/>
              </a:ext>
            </a:extLst>
          </p:cNvPr>
          <p:cNvSpPr/>
          <p:nvPr userDrawn="1"/>
        </p:nvSpPr>
        <p:spPr>
          <a:xfrm>
            <a:off x="12003910" y="0"/>
            <a:ext cx="180000" cy="63563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6" name="Rectangle 15">
            <a:extLst>
              <a:ext uri="{FF2B5EF4-FFF2-40B4-BE49-F238E27FC236}">
                <a16:creationId xmlns:a16="http://schemas.microsoft.com/office/drawing/2014/main" id="{8C675409-822C-FA48-980D-EEBC95BBDC01}"/>
              </a:ext>
            </a:extLst>
          </p:cNvPr>
          <p:cNvSpPr/>
          <p:nvPr userDrawn="1"/>
        </p:nvSpPr>
        <p:spPr>
          <a:xfrm>
            <a:off x="11702690" y="785448"/>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5" name="Rectangle 14">
            <a:extLst>
              <a:ext uri="{FF2B5EF4-FFF2-40B4-BE49-F238E27FC236}">
                <a16:creationId xmlns:a16="http://schemas.microsoft.com/office/drawing/2014/main" id="{3164875D-1BCC-D343-F0C9-794FB43E7C73}"/>
              </a:ext>
            </a:extLst>
          </p:cNvPr>
          <p:cNvSpPr/>
          <p:nvPr userDrawn="1"/>
        </p:nvSpPr>
        <p:spPr>
          <a:xfrm>
            <a:off x="1318161" y="-69256"/>
            <a:ext cx="4297192"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1" name="Text Placeholder 10">
            <a:extLst>
              <a:ext uri="{FF2B5EF4-FFF2-40B4-BE49-F238E27FC236}">
                <a16:creationId xmlns:a16="http://schemas.microsoft.com/office/drawing/2014/main" id="{0AC6E7C4-C3DF-C6D6-594E-028DD6EBBF2A}"/>
              </a:ext>
            </a:extLst>
          </p:cNvPr>
          <p:cNvSpPr>
            <a:spLocks noGrp="1"/>
          </p:cNvSpPr>
          <p:nvPr>
            <p:ph type="body" sz="quarter" idx="10"/>
          </p:nvPr>
        </p:nvSpPr>
        <p:spPr>
          <a:xfrm>
            <a:off x="720725" y="1802774"/>
            <a:ext cx="9023350" cy="959237"/>
          </a:xfrm>
          <a:prstGeom prst="rect">
            <a:avLst/>
          </a:prstGeom>
        </p:spPr>
        <p:txBody>
          <a:bodyPr lIns="0" tIns="0" rIns="0" bIns="0">
            <a:spAutoFit/>
          </a:bodyPr>
          <a:lstStyle>
            <a:lvl1pPr>
              <a:defRPr sz="2000">
                <a:solidFill>
                  <a:schemeClr val="accent1"/>
                </a:solidFill>
              </a:defRPr>
            </a:lvl1pPr>
            <a:lvl2pPr marL="685800" indent="-228600">
              <a:buClr>
                <a:schemeClr val="bg1"/>
              </a:buClr>
              <a:buSzPct val="100000"/>
              <a:buFont typeface="System Font Regular"/>
              <a:buChar char="-"/>
              <a:defRPr sz="2000">
                <a:solidFill>
                  <a:schemeClr val="accent1"/>
                </a:solidFill>
              </a:defRPr>
            </a:lvl2pPr>
            <a:lvl3pPr marL="1257300" indent="-342900">
              <a:buFont typeface="System Font Regular"/>
              <a:buChar char="-"/>
              <a:defRPr sz="2000">
                <a:solidFill>
                  <a:schemeClr val="accent1"/>
                </a:solidFill>
              </a:defRPr>
            </a:lvl3pPr>
            <a:lvl4pPr>
              <a:defRPr sz="2000">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p:txBody>
      </p:sp>
      <p:sp>
        <p:nvSpPr>
          <p:cNvPr id="26" name="Slide Number Placeholder 5">
            <a:extLst>
              <a:ext uri="{FF2B5EF4-FFF2-40B4-BE49-F238E27FC236}">
                <a16:creationId xmlns:a16="http://schemas.microsoft.com/office/drawing/2014/main" id="{866A5818-1B16-79D4-E04D-C875C0E4DB80}"/>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27" name="Picture 26">
            <a:extLst>
              <a:ext uri="{FF2B5EF4-FFF2-40B4-BE49-F238E27FC236}">
                <a16:creationId xmlns:a16="http://schemas.microsoft.com/office/drawing/2014/main" id="{939897AB-DF61-CD7D-AE28-E69E56B00D32}"/>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79683443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pening chapter">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B66F26A3-2FDA-0A8D-649D-C2B0ABD5B3C0}"/>
              </a:ext>
            </a:extLst>
          </p:cNvPr>
          <p:cNvSpPr/>
          <p:nvPr userDrawn="1"/>
        </p:nvSpPr>
        <p:spPr>
          <a:xfrm>
            <a:off x="-3410" y="0"/>
            <a:ext cx="12195410" cy="6515999"/>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8" name="Rectangle 7">
            <a:extLst>
              <a:ext uri="{FF2B5EF4-FFF2-40B4-BE49-F238E27FC236}">
                <a16:creationId xmlns:a16="http://schemas.microsoft.com/office/drawing/2014/main" id="{0FAE0562-A2CB-E4AA-A0B6-67959F312DDC}"/>
              </a:ext>
            </a:extLst>
          </p:cNvPr>
          <p:cNvSpPr/>
          <p:nvPr userDrawn="1"/>
        </p:nvSpPr>
        <p:spPr>
          <a:xfrm>
            <a:off x="0" y="-66815"/>
            <a:ext cx="121932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4" name="Rectangle 13">
            <a:extLst>
              <a:ext uri="{FF2B5EF4-FFF2-40B4-BE49-F238E27FC236}">
                <a16:creationId xmlns:a16="http://schemas.microsoft.com/office/drawing/2014/main" id="{A3CF2D83-9A79-DB65-0D79-7A17E851AFB2}"/>
              </a:ext>
            </a:extLst>
          </p:cNvPr>
          <p:cNvSpPr/>
          <p:nvPr userDrawn="1"/>
        </p:nvSpPr>
        <p:spPr>
          <a:xfrm>
            <a:off x="12003910" y="0"/>
            <a:ext cx="180000"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3" name="Rectangle 22">
            <a:extLst>
              <a:ext uri="{FF2B5EF4-FFF2-40B4-BE49-F238E27FC236}">
                <a16:creationId xmlns:a16="http://schemas.microsoft.com/office/drawing/2014/main" id="{B1D6887F-02BA-FE73-1AED-A43DC5793318}"/>
              </a:ext>
            </a:extLst>
          </p:cNvPr>
          <p:cNvSpPr/>
          <p:nvPr userDrawn="1"/>
        </p:nvSpPr>
        <p:spPr>
          <a:xfrm>
            <a:off x="11823443" y="501650"/>
            <a:ext cx="376052" cy="315066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4" name="Rectangle 23">
            <a:extLst>
              <a:ext uri="{FF2B5EF4-FFF2-40B4-BE49-F238E27FC236}">
                <a16:creationId xmlns:a16="http://schemas.microsoft.com/office/drawing/2014/main" id="{D4E352E0-114E-D913-447F-0A299760455A}"/>
              </a:ext>
            </a:extLst>
          </p:cNvPr>
          <p:cNvSpPr/>
          <p:nvPr userDrawn="1"/>
        </p:nvSpPr>
        <p:spPr>
          <a:xfrm>
            <a:off x="6715836" y="1082564"/>
            <a:ext cx="5298192" cy="281677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5" name="Rectangle 24">
            <a:extLst>
              <a:ext uri="{FF2B5EF4-FFF2-40B4-BE49-F238E27FC236}">
                <a16:creationId xmlns:a16="http://schemas.microsoft.com/office/drawing/2014/main" id="{59BEE28E-E9F2-132C-0EDF-2ED500902CA9}"/>
              </a:ext>
            </a:extLst>
          </p:cNvPr>
          <p:cNvSpPr/>
          <p:nvPr userDrawn="1"/>
        </p:nvSpPr>
        <p:spPr>
          <a:xfrm>
            <a:off x="5298193" y="2741947"/>
            <a:ext cx="6715835" cy="36262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6" name="Rectangle 25">
            <a:extLst>
              <a:ext uri="{FF2B5EF4-FFF2-40B4-BE49-F238E27FC236}">
                <a16:creationId xmlns:a16="http://schemas.microsoft.com/office/drawing/2014/main" id="{639D31AA-6877-3D18-5C8F-B011875DC08D}"/>
              </a:ext>
            </a:extLst>
          </p:cNvPr>
          <p:cNvSpPr/>
          <p:nvPr userDrawn="1"/>
        </p:nvSpPr>
        <p:spPr>
          <a:xfrm>
            <a:off x="4013049" y="2353482"/>
            <a:ext cx="8000979" cy="21897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7" name="Rectangle 26">
            <a:extLst>
              <a:ext uri="{FF2B5EF4-FFF2-40B4-BE49-F238E27FC236}">
                <a16:creationId xmlns:a16="http://schemas.microsoft.com/office/drawing/2014/main" id="{C65FE2C7-AC39-18CC-921A-62AD73D5AD30}"/>
              </a:ext>
            </a:extLst>
          </p:cNvPr>
          <p:cNvSpPr/>
          <p:nvPr userDrawn="1"/>
        </p:nvSpPr>
        <p:spPr>
          <a:xfrm>
            <a:off x="8774308" y="4543238"/>
            <a:ext cx="3239720" cy="62701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8" name="Rectangle 27">
            <a:extLst>
              <a:ext uri="{FF2B5EF4-FFF2-40B4-BE49-F238E27FC236}">
                <a16:creationId xmlns:a16="http://schemas.microsoft.com/office/drawing/2014/main" id="{A663FE24-C41B-2BAE-3D9C-A3EE88991133}"/>
              </a:ext>
            </a:extLst>
          </p:cNvPr>
          <p:cNvSpPr/>
          <p:nvPr userDrawn="1"/>
        </p:nvSpPr>
        <p:spPr>
          <a:xfrm>
            <a:off x="-8020" y="1082564"/>
            <a:ext cx="11823968" cy="32519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0" name="Text Placeholder 18">
            <a:extLst>
              <a:ext uri="{FF2B5EF4-FFF2-40B4-BE49-F238E27FC236}">
                <a16:creationId xmlns:a16="http://schemas.microsoft.com/office/drawing/2014/main" id="{C3507D87-441B-FFE0-5790-4FE308975FCA}"/>
              </a:ext>
            </a:extLst>
          </p:cNvPr>
          <p:cNvSpPr>
            <a:spLocks noGrp="1"/>
          </p:cNvSpPr>
          <p:nvPr>
            <p:ph type="body" sz="quarter" idx="14"/>
          </p:nvPr>
        </p:nvSpPr>
        <p:spPr>
          <a:xfrm>
            <a:off x="2154928" y="1195876"/>
            <a:ext cx="2678942" cy="1770062"/>
          </a:xfrm>
          <a:prstGeom prst="rect">
            <a:avLst/>
          </a:prstGeom>
        </p:spPr>
        <p:txBody>
          <a:bodyPr lIns="0" tIns="0" rIns="0" bIns="0" anchor="b" anchorCtr="0">
            <a:noAutofit/>
          </a:bodyPr>
          <a:lstStyle>
            <a:lvl1pPr marL="0" indent="0" algn="l">
              <a:buFontTx/>
              <a:buNone/>
              <a:defRPr sz="12000" b="0" i="0">
                <a:solidFill>
                  <a:schemeClr val="bg1"/>
                </a:solidFill>
                <a:latin typeface="Calibri Light" panose="020F0302020204030204" pitchFamily="34" charset="0"/>
                <a:cs typeface="Calibri Light" panose="020F0302020204030204" pitchFamily="34" charset="0"/>
              </a:defRPr>
            </a:lvl1pPr>
          </a:lstStyle>
          <a:p>
            <a:pPr lvl="0"/>
            <a:r>
              <a:rPr lang="en-US"/>
              <a:t>Click to edit Master text styles</a:t>
            </a:r>
          </a:p>
        </p:txBody>
      </p:sp>
      <p:sp>
        <p:nvSpPr>
          <p:cNvPr id="19" name="Title 1">
            <a:extLst>
              <a:ext uri="{FF2B5EF4-FFF2-40B4-BE49-F238E27FC236}">
                <a16:creationId xmlns:a16="http://schemas.microsoft.com/office/drawing/2014/main" id="{3624706E-DDAA-8301-5584-DB739BC91A18}"/>
              </a:ext>
            </a:extLst>
          </p:cNvPr>
          <p:cNvSpPr>
            <a:spLocks noGrp="1"/>
          </p:cNvSpPr>
          <p:nvPr>
            <p:ph type="title" hasCustomPrompt="1"/>
          </p:nvPr>
        </p:nvSpPr>
        <p:spPr>
          <a:xfrm>
            <a:off x="2159538" y="3136603"/>
            <a:ext cx="7370556" cy="553998"/>
          </a:xfrm>
          <a:prstGeom prst="rect">
            <a:avLst/>
          </a:prstGeom>
        </p:spPr>
        <p:txBody>
          <a:bodyPr wrap="square" lIns="0" tIns="0" rIns="0" bIns="0" anchor="t" anchorCtr="0">
            <a:spAutoFit/>
          </a:bodyPr>
          <a:lstStyle>
            <a:lvl1pPr>
              <a:defRPr sz="4000" b="0" i="0">
                <a:solidFill>
                  <a:schemeClr val="bg1"/>
                </a:solidFill>
                <a:latin typeface="Calibri" panose="020F0502020204030204" pitchFamily="34" charset="0"/>
                <a:cs typeface="Calibri" panose="020F0502020204030204" pitchFamily="34" charset="0"/>
              </a:defRPr>
            </a:lvl1pPr>
          </a:lstStyle>
          <a:p>
            <a:r>
              <a:rPr lang="en-GB"/>
              <a:t>CLICK TO EDIT MASTER TITLE STYLE</a:t>
            </a:r>
            <a:endParaRPr lang="en-LU"/>
          </a:p>
        </p:txBody>
      </p:sp>
      <p:sp>
        <p:nvSpPr>
          <p:cNvPr id="11" name="Rectangle 10">
            <a:extLst>
              <a:ext uri="{FF2B5EF4-FFF2-40B4-BE49-F238E27FC236}">
                <a16:creationId xmlns:a16="http://schemas.microsoft.com/office/drawing/2014/main" id="{7FC83AC1-AF49-4964-D3AA-2991E41F6FB2}"/>
              </a:ext>
            </a:extLst>
          </p:cNvPr>
          <p:cNvSpPr/>
          <p:nvPr userDrawn="1"/>
        </p:nvSpPr>
        <p:spPr>
          <a:xfrm>
            <a:off x="0" y="6356350"/>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48" name="Slide Number Placeholder 5">
            <a:extLst>
              <a:ext uri="{FF2B5EF4-FFF2-40B4-BE49-F238E27FC236}">
                <a16:creationId xmlns:a16="http://schemas.microsoft.com/office/drawing/2014/main" id="{609E7127-5D4B-B96B-D785-94A579B4C900}"/>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49" name="Picture 48">
            <a:extLst>
              <a:ext uri="{FF2B5EF4-FFF2-40B4-BE49-F238E27FC236}">
                <a16:creationId xmlns:a16="http://schemas.microsoft.com/office/drawing/2014/main" id="{0B931BE9-A151-C9D1-DA32-54062276C809}"/>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370841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Photo">
    <p:bg>
      <p:bgPr>
        <a:solidFill>
          <a:schemeClr val="tx2">
            <a:alpha val="40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EAD6D01-158E-4091-8B2B-452897FA43D5}"/>
              </a:ext>
            </a:extLst>
          </p:cNvPr>
          <p:cNvSpPr/>
          <p:nvPr userDrawn="1"/>
        </p:nvSpPr>
        <p:spPr>
          <a:xfrm>
            <a:off x="9139565" y="6219825"/>
            <a:ext cx="2871885" cy="14840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0" name="Rectangle 29">
            <a:extLst>
              <a:ext uri="{FF2B5EF4-FFF2-40B4-BE49-F238E27FC236}">
                <a16:creationId xmlns:a16="http://schemas.microsoft.com/office/drawing/2014/main" id="{62BDB1E9-0535-A020-F606-0E9B14FE6CA7}"/>
              </a:ext>
            </a:extLst>
          </p:cNvPr>
          <p:cNvSpPr/>
          <p:nvPr userDrawn="1"/>
        </p:nvSpPr>
        <p:spPr>
          <a:xfrm>
            <a:off x="6570241" y="6219824"/>
            <a:ext cx="2580670" cy="1484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4" name="Picture Placeholder 33">
            <a:extLst>
              <a:ext uri="{FF2B5EF4-FFF2-40B4-BE49-F238E27FC236}">
                <a16:creationId xmlns:a16="http://schemas.microsoft.com/office/drawing/2014/main" id="{EA547B13-A098-1CFC-A188-D401EDA4EDFE}"/>
              </a:ext>
            </a:extLst>
          </p:cNvPr>
          <p:cNvSpPr>
            <a:spLocks noGrp="1"/>
          </p:cNvSpPr>
          <p:nvPr>
            <p:ph type="pic" sz="quarter" idx="14"/>
          </p:nvPr>
        </p:nvSpPr>
        <p:spPr>
          <a:xfrm>
            <a:off x="6570240" y="179121"/>
            <a:ext cx="5441531" cy="6040704"/>
          </a:xfrm>
          <a:custGeom>
            <a:avLst/>
            <a:gdLst>
              <a:gd name="connsiteX0" fmla="*/ 0 w 5441208"/>
              <a:gd name="connsiteY0" fmla="*/ 0 h 6040437"/>
              <a:gd name="connsiteX1" fmla="*/ 5441208 w 5441208"/>
              <a:gd name="connsiteY1" fmla="*/ 0 h 6040437"/>
              <a:gd name="connsiteX2" fmla="*/ 5441208 w 5441208"/>
              <a:gd name="connsiteY2" fmla="*/ 6040437 h 6040437"/>
              <a:gd name="connsiteX3" fmla="*/ 0 w 5441208"/>
              <a:gd name="connsiteY3" fmla="*/ 6040437 h 6040437"/>
              <a:gd name="connsiteX4" fmla="*/ 0 w 5441208"/>
              <a:gd name="connsiteY4" fmla="*/ 0 h 6040437"/>
              <a:gd name="connsiteX0" fmla="*/ 0 w 5441208"/>
              <a:gd name="connsiteY0" fmla="*/ 0 h 6040437"/>
              <a:gd name="connsiteX1" fmla="*/ 5441208 w 5441208"/>
              <a:gd name="connsiteY1" fmla="*/ 0 h 6040437"/>
              <a:gd name="connsiteX2" fmla="*/ 5423837 w 5441208"/>
              <a:gd name="connsiteY2" fmla="*/ 568757 h 6040437"/>
              <a:gd name="connsiteX3" fmla="*/ 5441208 w 5441208"/>
              <a:gd name="connsiteY3" fmla="*/ 6040437 h 6040437"/>
              <a:gd name="connsiteX4" fmla="*/ 0 w 5441208"/>
              <a:gd name="connsiteY4" fmla="*/ 6040437 h 6040437"/>
              <a:gd name="connsiteX5" fmla="*/ 0 w 5441208"/>
              <a:gd name="connsiteY5" fmla="*/ 0 h 6040437"/>
              <a:gd name="connsiteX0" fmla="*/ 0 w 5441208"/>
              <a:gd name="connsiteY0" fmla="*/ 0 h 6040437"/>
              <a:gd name="connsiteX1" fmla="*/ 5441208 w 5441208"/>
              <a:gd name="connsiteY1" fmla="*/ 0 h 6040437"/>
              <a:gd name="connsiteX2" fmla="*/ 5423837 w 5441208"/>
              <a:gd name="connsiteY2" fmla="*/ 283750 h 6040437"/>
              <a:gd name="connsiteX3" fmla="*/ 5423837 w 5441208"/>
              <a:gd name="connsiteY3" fmla="*/ 568757 h 6040437"/>
              <a:gd name="connsiteX4" fmla="*/ 5441208 w 5441208"/>
              <a:gd name="connsiteY4" fmla="*/ 6040437 h 6040437"/>
              <a:gd name="connsiteX5" fmla="*/ 0 w 5441208"/>
              <a:gd name="connsiteY5" fmla="*/ 6040437 h 6040437"/>
              <a:gd name="connsiteX6" fmla="*/ 0 w 5441208"/>
              <a:gd name="connsiteY6" fmla="*/ 0 h 6040437"/>
              <a:gd name="connsiteX0" fmla="*/ 0 w 5839151"/>
              <a:gd name="connsiteY0" fmla="*/ 0 h 6040437"/>
              <a:gd name="connsiteX1" fmla="*/ 5441208 w 5839151"/>
              <a:gd name="connsiteY1" fmla="*/ 0 h 6040437"/>
              <a:gd name="connsiteX2" fmla="*/ 5423837 w 5839151"/>
              <a:gd name="connsiteY2" fmla="*/ 283750 h 6040437"/>
              <a:gd name="connsiteX3" fmla="*/ 5423837 w 5839151"/>
              <a:gd name="connsiteY3" fmla="*/ 568757 h 6040437"/>
              <a:gd name="connsiteX4" fmla="*/ 5423837 w 5839151"/>
              <a:gd name="connsiteY4" fmla="*/ 3466337 h 6040437"/>
              <a:gd name="connsiteX5" fmla="*/ 5441208 w 5839151"/>
              <a:gd name="connsiteY5" fmla="*/ 6040437 h 6040437"/>
              <a:gd name="connsiteX6" fmla="*/ 0 w 5839151"/>
              <a:gd name="connsiteY6" fmla="*/ 6040437 h 6040437"/>
              <a:gd name="connsiteX7" fmla="*/ 0 w 5839151"/>
              <a:gd name="connsiteY7" fmla="*/ 0 h 6040437"/>
              <a:gd name="connsiteX0" fmla="*/ 0 w 5843073"/>
              <a:gd name="connsiteY0" fmla="*/ 0 h 6040437"/>
              <a:gd name="connsiteX1" fmla="*/ 5441208 w 5843073"/>
              <a:gd name="connsiteY1" fmla="*/ 0 h 6040437"/>
              <a:gd name="connsiteX2" fmla="*/ 5423837 w 5843073"/>
              <a:gd name="connsiteY2" fmla="*/ 283750 h 6040437"/>
              <a:gd name="connsiteX3" fmla="*/ 5423837 w 5843073"/>
              <a:gd name="connsiteY3" fmla="*/ 568757 h 6040437"/>
              <a:gd name="connsiteX4" fmla="*/ 5423837 w 5843073"/>
              <a:gd name="connsiteY4" fmla="*/ 3466337 h 6040437"/>
              <a:gd name="connsiteX5" fmla="*/ 5435712 w 5843073"/>
              <a:gd name="connsiteY5" fmla="*/ 3763220 h 6040437"/>
              <a:gd name="connsiteX6" fmla="*/ 5441208 w 5843073"/>
              <a:gd name="connsiteY6" fmla="*/ 6040437 h 6040437"/>
              <a:gd name="connsiteX7" fmla="*/ 0 w 5843073"/>
              <a:gd name="connsiteY7" fmla="*/ 6040437 h 6040437"/>
              <a:gd name="connsiteX8" fmla="*/ 0 w 5843073"/>
              <a:gd name="connsiteY8" fmla="*/ 0 h 6040437"/>
              <a:gd name="connsiteX0" fmla="*/ 0 w 5843073"/>
              <a:gd name="connsiteY0" fmla="*/ 0 h 6040437"/>
              <a:gd name="connsiteX1" fmla="*/ 5441208 w 5843073"/>
              <a:gd name="connsiteY1" fmla="*/ 0 h 6040437"/>
              <a:gd name="connsiteX2" fmla="*/ 5423837 w 5843073"/>
              <a:gd name="connsiteY2" fmla="*/ 283750 h 6040437"/>
              <a:gd name="connsiteX3" fmla="*/ 5106122 w 5843073"/>
              <a:gd name="connsiteY3" fmla="*/ 607503 h 6040437"/>
              <a:gd name="connsiteX4" fmla="*/ 5423837 w 5843073"/>
              <a:gd name="connsiteY4" fmla="*/ 3466337 h 6040437"/>
              <a:gd name="connsiteX5" fmla="*/ 5435712 w 5843073"/>
              <a:gd name="connsiteY5" fmla="*/ 3763220 h 6040437"/>
              <a:gd name="connsiteX6" fmla="*/ 5441208 w 5843073"/>
              <a:gd name="connsiteY6" fmla="*/ 6040437 h 6040437"/>
              <a:gd name="connsiteX7" fmla="*/ 0 w 5843073"/>
              <a:gd name="connsiteY7" fmla="*/ 6040437 h 6040437"/>
              <a:gd name="connsiteX8" fmla="*/ 0 w 5843073"/>
              <a:gd name="connsiteY8" fmla="*/ 0 h 6040437"/>
              <a:gd name="connsiteX0" fmla="*/ 0 w 5843073"/>
              <a:gd name="connsiteY0" fmla="*/ 0 h 6040437"/>
              <a:gd name="connsiteX1" fmla="*/ 5441208 w 5843073"/>
              <a:gd name="connsiteY1" fmla="*/ 0 h 6040437"/>
              <a:gd name="connsiteX2" fmla="*/ 5431587 w 5843073"/>
              <a:gd name="connsiteY2" fmla="*/ 601465 h 6040437"/>
              <a:gd name="connsiteX3" fmla="*/ 5106122 w 5843073"/>
              <a:gd name="connsiteY3" fmla="*/ 607503 h 6040437"/>
              <a:gd name="connsiteX4" fmla="*/ 5423837 w 5843073"/>
              <a:gd name="connsiteY4" fmla="*/ 3466337 h 6040437"/>
              <a:gd name="connsiteX5" fmla="*/ 5435712 w 5843073"/>
              <a:gd name="connsiteY5" fmla="*/ 3763220 h 6040437"/>
              <a:gd name="connsiteX6" fmla="*/ 5441208 w 5843073"/>
              <a:gd name="connsiteY6" fmla="*/ 6040437 h 6040437"/>
              <a:gd name="connsiteX7" fmla="*/ 0 w 5843073"/>
              <a:gd name="connsiteY7" fmla="*/ 6040437 h 6040437"/>
              <a:gd name="connsiteX8" fmla="*/ 0 w 5843073"/>
              <a:gd name="connsiteY8" fmla="*/ 0 h 6040437"/>
              <a:gd name="connsiteX0" fmla="*/ 0 w 5843073"/>
              <a:gd name="connsiteY0" fmla="*/ 0 h 6040437"/>
              <a:gd name="connsiteX1" fmla="*/ 5441208 w 5843073"/>
              <a:gd name="connsiteY1" fmla="*/ 0 h 6040437"/>
              <a:gd name="connsiteX2" fmla="*/ 5431587 w 5843073"/>
              <a:gd name="connsiteY2" fmla="*/ 601465 h 6040437"/>
              <a:gd name="connsiteX3" fmla="*/ 5106122 w 5843073"/>
              <a:gd name="connsiteY3" fmla="*/ 607503 h 6040437"/>
              <a:gd name="connsiteX4" fmla="*/ 5108526 w 5843073"/>
              <a:gd name="connsiteY4" fmla="*/ 3450571 h 6040437"/>
              <a:gd name="connsiteX5" fmla="*/ 5435712 w 5843073"/>
              <a:gd name="connsiteY5" fmla="*/ 3763220 h 6040437"/>
              <a:gd name="connsiteX6" fmla="*/ 5441208 w 5843073"/>
              <a:gd name="connsiteY6" fmla="*/ 6040437 h 6040437"/>
              <a:gd name="connsiteX7" fmla="*/ 0 w 5843073"/>
              <a:gd name="connsiteY7" fmla="*/ 6040437 h 6040437"/>
              <a:gd name="connsiteX8" fmla="*/ 0 w 5843073"/>
              <a:gd name="connsiteY8" fmla="*/ 0 h 6040437"/>
              <a:gd name="connsiteX0" fmla="*/ 0 w 5845805"/>
              <a:gd name="connsiteY0" fmla="*/ 0 h 6040437"/>
              <a:gd name="connsiteX1" fmla="*/ 5441208 w 5845805"/>
              <a:gd name="connsiteY1" fmla="*/ 0 h 6040437"/>
              <a:gd name="connsiteX2" fmla="*/ 5431587 w 5845805"/>
              <a:gd name="connsiteY2" fmla="*/ 601465 h 6040437"/>
              <a:gd name="connsiteX3" fmla="*/ 5106122 w 5845805"/>
              <a:gd name="connsiteY3" fmla="*/ 607503 h 6040437"/>
              <a:gd name="connsiteX4" fmla="*/ 5108526 w 5845805"/>
              <a:gd name="connsiteY4" fmla="*/ 3450571 h 6040437"/>
              <a:gd name="connsiteX5" fmla="*/ 5446222 w 5845805"/>
              <a:gd name="connsiteY5" fmla="*/ 3458420 h 6040437"/>
              <a:gd name="connsiteX6" fmla="*/ 5441208 w 5845805"/>
              <a:gd name="connsiteY6" fmla="*/ 6040437 h 6040437"/>
              <a:gd name="connsiteX7" fmla="*/ 0 w 5845805"/>
              <a:gd name="connsiteY7" fmla="*/ 6040437 h 6040437"/>
              <a:gd name="connsiteX8" fmla="*/ 0 w 5845805"/>
              <a:gd name="connsiteY8" fmla="*/ 0 h 6040437"/>
              <a:gd name="connsiteX0" fmla="*/ 0 w 5845805"/>
              <a:gd name="connsiteY0" fmla="*/ 0 h 6040437"/>
              <a:gd name="connsiteX1" fmla="*/ 5441208 w 5845805"/>
              <a:gd name="connsiteY1" fmla="*/ 0 h 6040437"/>
              <a:gd name="connsiteX2" fmla="*/ 5431587 w 5845805"/>
              <a:gd name="connsiteY2" fmla="*/ 601465 h 6040437"/>
              <a:gd name="connsiteX3" fmla="*/ 5106122 w 5845805"/>
              <a:gd name="connsiteY3" fmla="*/ 607503 h 6040437"/>
              <a:gd name="connsiteX4" fmla="*/ 5108526 w 5845805"/>
              <a:gd name="connsiteY4" fmla="*/ 3450571 h 6040437"/>
              <a:gd name="connsiteX5" fmla="*/ 5446222 w 5845805"/>
              <a:gd name="connsiteY5" fmla="*/ 3458420 h 6040437"/>
              <a:gd name="connsiteX6" fmla="*/ 5441208 w 5845805"/>
              <a:gd name="connsiteY6" fmla="*/ 6040437 h 6040437"/>
              <a:gd name="connsiteX7" fmla="*/ 0 w 5845805"/>
              <a:gd name="connsiteY7" fmla="*/ 6040437 h 6040437"/>
              <a:gd name="connsiteX8" fmla="*/ 0 w 5845805"/>
              <a:gd name="connsiteY8" fmla="*/ 0 h 6040437"/>
              <a:gd name="connsiteX0" fmla="*/ 0 w 5845805"/>
              <a:gd name="connsiteY0" fmla="*/ 0 h 6040437"/>
              <a:gd name="connsiteX1" fmla="*/ 5441208 w 5845805"/>
              <a:gd name="connsiteY1" fmla="*/ 0 h 6040437"/>
              <a:gd name="connsiteX2" fmla="*/ 5431587 w 5845805"/>
              <a:gd name="connsiteY2" fmla="*/ 601465 h 6040437"/>
              <a:gd name="connsiteX3" fmla="*/ 5106122 w 5845805"/>
              <a:gd name="connsiteY3" fmla="*/ 607503 h 6040437"/>
              <a:gd name="connsiteX4" fmla="*/ 5108526 w 5845805"/>
              <a:gd name="connsiteY4" fmla="*/ 3450571 h 6040437"/>
              <a:gd name="connsiteX5" fmla="*/ 5446222 w 5845805"/>
              <a:gd name="connsiteY5" fmla="*/ 3458420 h 6040437"/>
              <a:gd name="connsiteX6" fmla="*/ 5441208 w 5845805"/>
              <a:gd name="connsiteY6" fmla="*/ 6040437 h 6040437"/>
              <a:gd name="connsiteX7" fmla="*/ 0 w 5845805"/>
              <a:gd name="connsiteY7" fmla="*/ 6040437 h 6040437"/>
              <a:gd name="connsiteX8" fmla="*/ 0 w 5845805"/>
              <a:gd name="connsiteY8" fmla="*/ 0 h 6040437"/>
              <a:gd name="connsiteX0" fmla="*/ 0 w 5857629"/>
              <a:gd name="connsiteY0" fmla="*/ 0 h 6040437"/>
              <a:gd name="connsiteX1" fmla="*/ 5441208 w 5857629"/>
              <a:gd name="connsiteY1" fmla="*/ 0 h 6040437"/>
              <a:gd name="connsiteX2" fmla="*/ 5431587 w 5857629"/>
              <a:gd name="connsiteY2" fmla="*/ 601465 h 6040437"/>
              <a:gd name="connsiteX3" fmla="*/ 5106122 w 5857629"/>
              <a:gd name="connsiteY3" fmla="*/ 607503 h 6040437"/>
              <a:gd name="connsiteX4" fmla="*/ 5113782 w 5857629"/>
              <a:gd name="connsiteY4" fmla="*/ 3487357 h 6040437"/>
              <a:gd name="connsiteX5" fmla="*/ 5446222 w 5857629"/>
              <a:gd name="connsiteY5" fmla="*/ 3458420 h 6040437"/>
              <a:gd name="connsiteX6" fmla="*/ 5441208 w 5857629"/>
              <a:gd name="connsiteY6" fmla="*/ 6040437 h 6040437"/>
              <a:gd name="connsiteX7" fmla="*/ 0 w 5857629"/>
              <a:gd name="connsiteY7" fmla="*/ 6040437 h 6040437"/>
              <a:gd name="connsiteX8" fmla="*/ 0 w 5857629"/>
              <a:gd name="connsiteY8" fmla="*/ 0 h 6040437"/>
              <a:gd name="connsiteX0" fmla="*/ 0 w 5846787"/>
              <a:gd name="connsiteY0" fmla="*/ 0 h 6040437"/>
              <a:gd name="connsiteX1" fmla="*/ 5441208 w 5846787"/>
              <a:gd name="connsiteY1" fmla="*/ 0 h 6040437"/>
              <a:gd name="connsiteX2" fmla="*/ 5431587 w 5846787"/>
              <a:gd name="connsiteY2" fmla="*/ 601465 h 6040437"/>
              <a:gd name="connsiteX3" fmla="*/ 5106122 w 5846787"/>
              <a:gd name="connsiteY3" fmla="*/ 607503 h 6040437"/>
              <a:gd name="connsiteX4" fmla="*/ 5113782 w 5846787"/>
              <a:gd name="connsiteY4" fmla="*/ 3487357 h 6040437"/>
              <a:gd name="connsiteX5" fmla="*/ 5446222 w 5846787"/>
              <a:gd name="connsiteY5" fmla="*/ 3458420 h 6040437"/>
              <a:gd name="connsiteX6" fmla="*/ 5441208 w 5846787"/>
              <a:gd name="connsiteY6" fmla="*/ 6040437 h 6040437"/>
              <a:gd name="connsiteX7" fmla="*/ 0 w 5846787"/>
              <a:gd name="connsiteY7" fmla="*/ 6040437 h 6040437"/>
              <a:gd name="connsiteX8" fmla="*/ 0 w 5846787"/>
              <a:gd name="connsiteY8" fmla="*/ 0 h 6040437"/>
              <a:gd name="connsiteX0" fmla="*/ 0 w 5448189"/>
              <a:gd name="connsiteY0" fmla="*/ 0 h 6040437"/>
              <a:gd name="connsiteX1" fmla="*/ 5441208 w 5448189"/>
              <a:gd name="connsiteY1" fmla="*/ 0 h 6040437"/>
              <a:gd name="connsiteX2" fmla="*/ 5431587 w 5448189"/>
              <a:gd name="connsiteY2" fmla="*/ 601465 h 6040437"/>
              <a:gd name="connsiteX3" fmla="*/ 5106122 w 5448189"/>
              <a:gd name="connsiteY3" fmla="*/ 607503 h 6040437"/>
              <a:gd name="connsiteX4" fmla="*/ 5113782 w 5448189"/>
              <a:gd name="connsiteY4" fmla="*/ 3487357 h 6040437"/>
              <a:gd name="connsiteX5" fmla="*/ 5446222 w 5448189"/>
              <a:gd name="connsiteY5" fmla="*/ 3458420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1587 w 5448189"/>
              <a:gd name="connsiteY2" fmla="*/ 601465 h 6040437"/>
              <a:gd name="connsiteX3" fmla="*/ 5106122 w 5448189"/>
              <a:gd name="connsiteY3" fmla="*/ 607503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1587 w 5448189"/>
              <a:gd name="connsiteY2" fmla="*/ 601465 h 6040437"/>
              <a:gd name="connsiteX3" fmla="*/ 5106122 w 5448189"/>
              <a:gd name="connsiteY3" fmla="*/ 607503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1587 w 5448189"/>
              <a:gd name="connsiteY2" fmla="*/ 601465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9403 w 5448189"/>
              <a:gd name="connsiteY2" fmla="*/ 609280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5496 w 5448189"/>
              <a:gd name="connsiteY2" fmla="*/ 613188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5496 w 5448189"/>
              <a:gd name="connsiteY2" fmla="*/ 613188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5496 w 5448189"/>
              <a:gd name="connsiteY2" fmla="*/ 613188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448189"/>
              <a:gd name="connsiteY0" fmla="*/ 0 h 6040437"/>
              <a:gd name="connsiteX1" fmla="*/ 5441208 w 5448189"/>
              <a:gd name="connsiteY1" fmla="*/ 0 h 6040437"/>
              <a:gd name="connsiteX2" fmla="*/ 5438739 w 5448189"/>
              <a:gd name="connsiteY2" fmla="*/ 609946 h 6040437"/>
              <a:gd name="connsiteX3" fmla="*/ 5110030 w 5448189"/>
              <a:gd name="connsiteY3" fmla="*/ 611411 h 6040437"/>
              <a:gd name="connsiteX4" fmla="*/ 5113782 w 5448189"/>
              <a:gd name="connsiteY4" fmla="*/ 3487357 h 6040437"/>
              <a:gd name="connsiteX5" fmla="*/ 5446222 w 5448189"/>
              <a:gd name="connsiteY5" fmla="*/ 3487647 h 6040437"/>
              <a:gd name="connsiteX6" fmla="*/ 5441208 w 5448189"/>
              <a:gd name="connsiteY6" fmla="*/ 6040437 h 6040437"/>
              <a:gd name="connsiteX7" fmla="*/ 0 w 5448189"/>
              <a:gd name="connsiteY7" fmla="*/ 6040437 h 6040437"/>
              <a:gd name="connsiteX8" fmla="*/ 0 w 5448189"/>
              <a:gd name="connsiteY8" fmla="*/ 0 h 6040437"/>
              <a:gd name="connsiteX0" fmla="*/ 0 w 5820478"/>
              <a:gd name="connsiteY0" fmla="*/ 0 h 6040437"/>
              <a:gd name="connsiteX1" fmla="*/ 5441208 w 5820478"/>
              <a:gd name="connsiteY1" fmla="*/ 0 h 6040437"/>
              <a:gd name="connsiteX2" fmla="*/ 5438739 w 5820478"/>
              <a:gd name="connsiteY2" fmla="*/ 609946 h 6040437"/>
              <a:gd name="connsiteX3" fmla="*/ 5110030 w 5820478"/>
              <a:gd name="connsiteY3" fmla="*/ 611411 h 6040437"/>
              <a:gd name="connsiteX4" fmla="*/ 5113782 w 5820478"/>
              <a:gd name="connsiteY4" fmla="*/ 3487357 h 6040437"/>
              <a:gd name="connsiteX5" fmla="*/ 5446222 w 5820478"/>
              <a:gd name="connsiteY5" fmla="*/ 3487647 h 6040437"/>
              <a:gd name="connsiteX6" fmla="*/ 5441208 w 5820478"/>
              <a:gd name="connsiteY6" fmla="*/ 6040437 h 6040437"/>
              <a:gd name="connsiteX7" fmla="*/ 0 w 5820478"/>
              <a:gd name="connsiteY7" fmla="*/ 6040437 h 6040437"/>
              <a:gd name="connsiteX8" fmla="*/ 0 w 5820478"/>
              <a:gd name="connsiteY8" fmla="*/ 0 h 6040437"/>
              <a:gd name="connsiteX0" fmla="*/ 0 w 5843712"/>
              <a:gd name="connsiteY0" fmla="*/ 0 h 6040437"/>
              <a:gd name="connsiteX1" fmla="*/ 5441208 w 5843712"/>
              <a:gd name="connsiteY1" fmla="*/ 0 h 6040437"/>
              <a:gd name="connsiteX2" fmla="*/ 5438739 w 5843712"/>
              <a:gd name="connsiteY2" fmla="*/ 609946 h 6040437"/>
              <a:gd name="connsiteX3" fmla="*/ 5110030 w 5843712"/>
              <a:gd name="connsiteY3" fmla="*/ 611411 h 6040437"/>
              <a:gd name="connsiteX4" fmla="*/ 5113782 w 5843712"/>
              <a:gd name="connsiteY4" fmla="*/ 3487357 h 6040437"/>
              <a:gd name="connsiteX5" fmla="*/ 5446222 w 5843712"/>
              <a:gd name="connsiteY5" fmla="*/ 3487647 h 6040437"/>
              <a:gd name="connsiteX6" fmla="*/ 5441208 w 5843712"/>
              <a:gd name="connsiteY6" fmla="*/ 6040437 h 6040437"/>
              <a:gd name="connsiteX7" fmla="*/ 0 w 5843712"/>
              <a:gd name="connsiteY7" fmla="*/ 6040437 h 6040437"/>
              <a:gd name="connsiteX8" fmla="*/ 0 w 5843712"/>
              <a:gd name="connsiteY8" fmla="*/ 0 h 6040437"/>
              <a:gd name="connsiteX0" fmla="*/ 0 w 5842993"/>
              <a:gd name="connsiteY0" fmla="*/ 0 h 6040437"/>
              <a:gd name="connsiteX1" fmla="*/ 5441208 w 5842993"/>
              <a:gd name="connsiteY1" fmla="*/ 0 h 6040437"/>
              <a:gd name="connsiteX2" fmla="*/ 5438739 w 5842993"/>
              <a:gd name="connsiteY2" fmla="*/ 609946 h 6040437"/>
              <a:gd name="connsiteX3" fmla="*/ 5110030 w 5842993"/>
              <a:gd name="connsiteY3" fmla="*/ 611411 h 6040437"/>
              <a:gd name="connsiteX4" fmla="*/ 5113782 w 5842993"/>
              <a:gd name="connsiteY4" fmla="*/ 3487357 h 6040437"/>
              <a:gd name="connsiteX5" fmla="*/ 5446222 w 5842993"/>
              <a:gd name="connsiteY5" fmla="*/ 3487647 h 6040437"/>
              <a:gd name="connsiteX6" fmla="*/ 5441208 w 5842993"/>
              <a:gd name="connsiteY6" fmla="*/ 6040437 h 6040437"/>
              <a:gd name="connsiteX7" fmla="*/ 0 w 5842993"/>
              <a:gd name="connsiteY7" fmla="*/ 6040437 h 6040437"/>
              <a:gd name="connsiteX8" fmla="*/ 0 w 5842993"/>
              <a:gd name="connsiteY8" fmla="*/ 0 h 6040437"/>
              <a:gd name="connsiteX0" fmla="*/ 0 w 5448189"/>
              <a:gd name="connsiteY0" fmla="*/ 267 h 6040704"/>
              <a:gd name="connsiteX1" fmla="*/ 5441208 w 5448189"/>
              <a:gd name="connsiteY1" fmla="*/ 267 h 6040704"/>
              <a:gd name="connsiteX2" fmla="*/ 5438739 w 5448189"/>
              <a:gd name="connsiteY2" fmla="*/ 610213 h 6040704"/>
              <a:gd name="connsiteX3" fmla="*/ 5110030 w 5448189"/>
              <a:gd name="connsiteY3" fmla="*/ 611678 h 6040704"/>
              <a:gd name="connsiteX4" fmla="*/ 5113782 w 5448189"/>
              <a:gd name="connsiteY4" fmla="*/ 3487624 h 6040704"/>
              <a:gd name="connsiteX5" fmla="*/ 5446222 w 5448189"/>
              <a:gd name="connsiteY5" fmla="*/ 3487914 h 6040704"/>
              <a:gd name="connsiteX6" fmla="*/ 5441208 w 5448189"/>
              <a:gd name="connsiteY6" fmla="*/ 6040704 h 6040704"/>
              <a:gd name="connsiteX7" fmla="*/ 0 w 5448189"/>
              <a:gd name="connsiteY7" fmla="*/ 6040704 h 6040704"/>
              <a:gd name="connsiteX8" fmla="*/ 0 w 5448189"/>
              <a:gd name="connsiteY8" fmla="*/ 267 h 6040704"/>
              <a:gd name="connsiteX0" fmla="*/ 0 w 5448189"/>
              <a:gd name="connsiteY0" fmla="*/ 267 h 6040704"/>
              <a:gd name="connsiteX1" fmla="*/ 5441208 w 5448189"/>
              <a:gd name="connsiteY1" fmla="*/ 267 h 6040704"/>
              <a:gd name="connsiteX2" fmla="*/ 5438739 w 5448189"/>
              <a:gd name="connsiteY2" fmla="*/ 610213 h 6040704"/>
              <a:gd name="connsiteX3" fmla="*/ 5110030 w 5448189"/>
              <a:gd name="connsiteY3" fmla="*/ 611678 h 6040704"/>
              <a:gd name="connsiteX4" fmla="*/ 5113782 w 5448189"/>
              <a:gd name="connsiteY4" fmla="*/ 3487624 h 6040704"/>
              <a:gd name="connsiteX5" fmla="*/ 5446222 w 5448189"/>
              <a:gd name="connsiteY5" fmla="*/ 3487914 h 6040704"/>
              <a:gd name="connsiteX6" fmla="*/ 5441208 w 5448189"/>
              <a:gd name="connsiteY6" fmla="*/ 6040704 h 6040704"/>
              <a:gd name="connsiteX7" fmla="*/ 0 w 5448189"/>
              <a:gd name="connsiteY7" fmla="*/ 6040704 h 6040704"/>
              <a:gd name="connsiteX8" fmla="*/ 0 w 5448189"/>
              <a:gd name="connsiteY8" fmla="*/ 267 h 6040704"/>
              <a:gd name="connsiteX0" fmla="*/ 0 w 5468367"/>
              <a:gd name="connsiteY0" fmla="*/ 267 h 6040704"/>
              <a:gd name="connsiteX1" fmla="*/ 5441208 w 5468367"/>
              <a:gd name="connsiteY1" fmla="*/ 267 h 6040704"/>
              <a:gd name="connsiteX2" fmla="*/ 5438739 w 5468367"/>
              <a:gd name="connsiteY2" fmla="*/ 610213 h 6040704"/>
              <a:gd name="connsiteX3" fmla="*/ 5110030 w 5468367"/>
              <a:gd name="connsiteY3" fmla="*/ 611678 h 6040704"/>
              <a:gd name="connsiteX4" fmla="*/ 5117025 w 5468367"/>
              <a:gd name="connsiteY4" fmla="*/ 3471411 h 6040704"/>
              <a:gd name="connsiteX5" fmla="*/ 5446222 w 5468367"/>
              <a:gd name="connsiteY5" fmla="*/ 3487914 h 6040704"/>
              <a:gd name="connsiteX6" fmla="*/ 5441208 w 5468367"/>
              <a:gd name="connsiteY6" fmla="*/ 6040704 h 6040704"/>
              <a:gd name="connsiteX7" fmla="*/ 0 w 5468367"/>
              <a:gd name="connsiteY7" fmla="*/ 6040704 h 6040704"/>
              <a:gd name="connsiteX8" fmla="*/ 0 w 5468367"/>
              <a:gd name="connsiteY8" fmla="*/ 267 h 6040704"/>
              <a:gd name="connsiteX0" fmla="*/ 0 w 5446518"/>
              <a:gd name="connsiteY0" fmla="*/ 267 h 6040704"/>
              <a:gd name="connsiteX1" fmla="*/ 5441208 w 5446518"/>
              <a:gd name="connsiteY1" fmla="*/ 267 h 6040704"/>
              <a:gd name="connsiteX2" fmla="*/ 5438739 w 5446518"/>
              <a:gd name="connsiteY2" fmla="*/ 610213 h 6040704"/>
              <a:gd name="connsiteX3" fmla="*/ 5110030 w 5446518"/>
              <a:gd name="connsiteY3" fmla="*/ 611678 h 6040704"/>
              <a:gd name="connsiteX4" fmla="*/ 5117025 w 5446518"/>
              <a:gd name="connsiteY4" fmla="*/ 3471411 h 6040704"/>
              <a:gd name="connsiteX5" fmla="*/ 5446222 w 5446518"/>
              <a:gd name="connsiteY5" fmla="*/ 3487914 h 6040704"/>
              <a:gd name="connsiteX6" fmla="*/ 5441208 w 5446518"/>
              <a:gd name="connsiteY6" fmla="*/ 6040704 h 6040704"/>
              <a:gd name="connsiteX7" fmla="*/ 0 w 5446518"/>
              <a:gd name="connsiteY7" fmla="*/ 6040704 h 6040704"/>
              <a:gd name="connsiteX8" fmla="*/ 0 w 5446518"/>
              <a:gd name="connsiteY8" fmla="*/ 267 h 6040704"/>
              <a:gd name="connsiteX0" fmla="*/ 0 w 5443391"/>
              <a:gd name="connsiteY0" fmla="*/ 267 h 6040704"/>
              <a:gd name="connsiteX1" fmla="*/ 5441208 w 5443391"/>
              <a:gd name="connsiteY1" fmla="*/ 267 h 6040704"/>
              <a:gd name="connsiteX2" fmla="*/ 5438739 w 5443391"/>
              <a:gd name="connsiteY2" fmla="*/ 610213 h 6040704"/>
              <a:gd name="connsiteX3" fmla="*/ 5110030 w 5443391"/>
              <a:gd name="connsiteY3" fmla="*/ 611678 h 6040704"/>
              <a:gd name="connsiteX4" fmla="*/ 5117025 w 5443391"/>
              <a:gd name="connsiteY4" fmla="*/ 3471411 h 6040704"/>
              <a:gd name="connsiteX5" fmla="*/ 5442979 w 5443391"/>
              <a:gd name="connsiteY5" fmla="*/ 3468458 h 6040704"/>
              <a:gd name="connsiteX6" fmla="*/ 5441208 w 5443391"/>
              <a:gd name="connsiteY6" fmla="*/ 6040704 h 6040704"/>
              <a:gd name="connsiteX7" fmla="*/ 0 w 5443391"/>
              <a:gd name="connsiteY7" fmla="*/ 6040704 h 6040704"/>
              <a:gd name="connsiteX8" fmla="*/ 0 w 5443391"/>
              <a:gd name="connsiteY8" fmla="*/ 267 h 6040704"/>
              <a:gd name="connsiteX0" fmla="*/ 0 w 5443391"/>
              <a:gd name="connsiteY0" fmla="*/ 267 h 6040704"/>
              <a:gd name="connsiteX1" fmla="*/ 5441208 w 5443391"/>
              <a:gd name="connsiteY1" fmla="*/ 267 h 6040704"/>
              <a:gd name="connsiteX2" fmla="*/ 5438739 w 5443391"/>
              <a:gd name="connsiteY2" fmla="*/ 610213 h 6040704"/>
              <a:gd name="connsiteX3" fmla="*/ 5110030 w 5443391"/>
              <a:gd name="connsiteY3" fmla="*/ 611678 h 6040704"/>
              <a:gd name="connsiteX4" fmla="*/ 5117025 w 5443391"/>
              <a:gd name="connsiteY4" fmla="*/ 3471411 h 6040704"/>
              <a:gd name="connsiteX5" fmla="*/ 5442979 w 5443391"/>
              <a:gd name="connsiteY5" fmla="*/ 3468458 h 6040704"/>
              <a:gd name="connsiteX6" fmla="*/ 5441208 w 5443391"/>
              <a:gd name="connsiteY6" fmla="*/ 6040704 h 6040704"/>
              <a:gd name="connsiteX7" fmla="*/ 0 w 5443391"/>
              <a:gd name="connsiteY7" fmla="*/ 6040704 h 6040704"/>
              <a:gd name="connsiteX8" fmla="*/ 0 w 5443391"/>
              <a:gd name="connsiteY8" fmla="*/ 267 h 6040704"/>
              <a:gd name="connsiteX0" fmla="*/ 0 w 5443391"/>
              <a:gd name="connsiteY0" fmla="*/ 267 h 6040704"/>
              <a:gd name="connsiteX1" fmla="*/ 5441208 w 5443391"/>
              <a:gd name="connsiteY1" fmla="*/ 267 h 6040704"/>
              <a:gd name="connsiteX2" fmla="*/ 5438739 w 5443391"/>
              <a:gd name="connsiteY2" fmla="*/ 610213 h 6040704"/>
              <a:gd name="connsiteX3" fmla="*/ 5110030 w 5443391"/>
              <a:gd name="connsiteY3" fmla="*/ 611678 h 6040704"/>
              <a:gd name="connsiteX4" fmla="*/ 5117025 w 5443391"/>
              <a:gd name="connsiteY4" fmla="*/ 3471411 h 6040704"/>
              <a:gd name="connsiteX5" fmla="*/ 5442979 w 5443391"/>
              <a:gd name="connsiteY5" fmla="*/ 3468458 h 6040704"/>
              <a:gd name="connsiteX6" fmla="*/ 5441208 w 5443391"/>
              <a:gd name="connsiteY6" fmla="*/ 6040704 h 6040704"/>
              <a:gd name="connsiteX7" fmla="*/ 0 w 5443391"/>
              <a:gd name="connsiteY7" fmla="*/ 6040704 h 6040704"/>
              <a:gd name="connsiteX8" fmla="*/ 0 w 5443391"/>
              <a:gd name="connsiteY8" fmla="*/ 267 h 6040704"/>
              <a:gd name="connsiteX0" fmla="*/ 0 w 5441531"/>
              <a:gd name="connsiteY0" fmla="*/ 267 h 6040704"/>
              <a:gd name="connsiteX1" fmla="*/ 5441208 w 5441531"/>
              <a:gd name="connsiteY1" fmla="*/ 267 h 6040704"/>
              <a:gd name="connsiteX2" fmla="*/ 5438739 w 5441531"/>
              <a:gd name="connsiteY2" fmla="*/ 610213 h 6040704"/>
              <a:gd name="connsiteX3" fmla="*/ 5110030 w 5441531"/>
              <a:gd name="connsiteY3" fmla="*/ 611678 h 6040704"/>
              <a:gd name="connsiteX4" fmla="*/ 5117025 w 5441531"/>
              <a:gd name="connsiteY4" fmla="*/ 3471411 h 6040704"/>
              <a:gd name="connsiteX5" fmla="*/ 5436493 w 5441531"/>
              <a:gd name="connsiteY5" fmla="*/ 3481428 h 6040704"/>
              <a:gd name="connsiteX6" fmla="*/ 5441208 w 5441531"/>
              <a:gd name="connsiteY6" fmla="*/ 6040704 h 6040704"/>
              <a:gd name="connsiteX7" fmla="*/ 0 w 5441531"/>
              <a:gd name="connsiteY7" fmla="*/ 6040704 h 6040704"/>
              <a:gd name="connsiteX8" fmla="*/ 0 w 5441531"/>
              <a:gd name="connsiteY8" fmla="*/ 267 h 6040704"/>
              <a:gd name="connsiteX0" fmla="*/ 0 w 5441531"/>
              <a:gd name="connsiteY0" fmla="*/ 267 h 6040704"/>
              <a:gd name="connsiteX1" fmla="*/ 5441208 w 5441531"/>
              <a:gd name="connsiteY1" fmla="*/ 267 h 6040704"/>
              <a:gd name="connsiteX2" fmla="*/ 5438739 w 5441531"/>
              <a:gd name="connsiteY2" fmla="*/ 610213 h 6040704"/>
              <a:gd name="connsiteX3" fmla="*/ 5110030 w 5441531"/>
              <a:gd name="connsiteY3" fmla="*/ 611678 h 6040704"/>
              <a:gd name="connsiteX4" fmla="*/ 5117025 w 5441531"/>
              <a:gd name="connsiteY4" fmla="*/ 3471411 h 6040704"/>
              <a:gd name="connsiteX5" fmla="*/ 5436493 w 5441531"/>
              <a:gd name="connsiteY5" fmla="*/ 3481428 h 6040704"/>
              <a:gd name="connsiteX6" fmla="*/ 5441208 w 5441531"/>
              <a:gd name="connsiteY6" fmla="*/ 6040704 h 6040704"/>
              <a:gd name="connsiteX7" fmla="*/ 0 w 5441531"/>
              <a:gd name="connsiteY7" fmla="*/ 6040704 h 6040704"/>
              <a:gd name="connsiteX8" fmla="*/ 0 w 5441531"/>
              <a:gd name="connsiteY8" fmla="*/ 267 h 6040704"/>
              <a:gd name="connsiteX0" fmla="*/ 0 w 5460554"/>
              <a:gd name="connsiteY0" fmla="*/ 267 h 6040704"/>
              <a:gd name="connsiteX1" fmla="*/ 5441208 w 5460554"/>
              <a:gd name="connsiteY1" fmla="*/ 267 h 6040704"/>
              <a:gd name="connsiteX2" fmla="*/ 5438739 w 5460554"/>
              <a:gd name="connsiteY2" fmla="*/ 610213 h 6040704"/>
              <a:gd name="connsiteX3" fmla="*/ 5110030 w 5460554"/>
              <a:gd name="connsiteY3" fmla="*/ 611678 h 6040704"/>
              <a:gd name="connsiteX4" fmla="*/ 5123510 w 5460554"/>
              <a:gd name="connsiteY4" fmla="*/ 3481139 h 6040704"/>
              <a:gd name="connsiteX5" fmla="*/ 5436493 w 5460554"/>
              <a:gd name="connsiteY5" fmla="*/ 3481428 h 6040704"/>
              <a:gd name="connsiteX6" fmla="*/ 5441208 w 5460554"/>
              <a:gd name="connsiteY6" fmla="*/ 6040704 h 6040704"/>
              <a:gd name="connsiteX7" fmla="*/ 0 w 5460554"/>
              <a:gd name="connsiteY7" fmla="*/ 6040704 h 6040704"/>
              <a:gd name="connsiteX8" fmla="*/ 0 w 5460554"/>
              <a:gd name="connsiteY8" fmla="*/ 267 h 6040704"/>
              <a:gd name="connsiteX0" fmla="*/ 0 w 5461034"/>
              <a:gd name="connsiteY0" fmla="*/ 267 h 6040704"/>
              <a:gd name="connsiteX1" fmla="*/ 5441208 w 5461034"/>
              <a:gd name="connsiteY1" fmla="*/ 267 h 6040704"/>
              <a:gd name="connsiteX2" fmla="*/ 5438739 w 5461034"/>
              <a:gd name="connsiteY2" fmla="*/ 610213 h 6040704"/>
              <a:gd name="connsiteX3" fmla="*/ 5110030 w 5461034"/>
              <a:gd name="connsiteY3" fmla="*/ 611678 h 6040704"/>
              <a:gd name="connsiteX4" fmla="*/ 5117025 w 5461034"/>
              <a:gd name="connsiteY4" fmla="*/ 3484381 h 6040704"/>
              <a:gd name="connsiteX5" fmla="*/ 5436493 w 5461034"/>
              <a:gd name="connsiteY5" fmla="*/ 3481428 h 6040704"/>
              <a:gd name="connsiteX6" fmla="*/ 5441208 w 5461034"/>
              <a:gd name="connsiteY6" fmla="*/ 6040704 h 6040704"/>
              <a:gd name="connsiteX7" fmla="*/ 0 w 5461034"/>
              <a:gd name="connsiteY7" fmla="*/ 6040704 h 6040704"/>
              <a:gd name="connsiteX8" fmla="*/ 0 w 5461034"/>
              <a:gd name="connsiteY8" fmla="*/ 267 h 6040704"/>
              <a:gd name="connsiteX0" fmla="*/ 0 w 5441531"/>
              <a:gd name="connsiteY0" fmla="*/ 267 h 6040704"/>
              <a:gd name="connsiteX1" fmla="*/ 5441208 w 5441531"/>
              <a:gd name="connsiteY1" fmla="*/ 267 h 6040704"/>
              <a:gd name="connsiteX2" fmla="*/ 5438739 w 5441531"/>
              <a:gd name="connsiteY2" fmla="*/ 610213 h 6040704"/>
              <a:gd name="connsiteX3" fmla="*/ 5110030 w 5441531"/>
              <a:gd name="connsiteY3" fmla="*/ 611678 h 6040704"/>
              <a:gd name="connsiteX4" fmla="*/ 5117025 w 5441531"/>
              <a:gd name="connsiteY4" fmla="*/ 3484381 h 6040704"/>
              <a:gd name="connsiteX5" fmla="*/ 5436493 w 5441531"/>
              <a:gd name="connsiteY5" fmla="*/ 3481428 h 6040704"/>
              <a:gd name="connsiteX6" fmla="*/ 5441208 w 5441531"/>
              <a:gd name="connsiteY6" fmla="*/ 6040704 h 6040704"/>
              <a:gd name="connsiteX7" fmla="*/ 0 w 5441531"/>
              <a:gd name="connsiteY7" fmla="*/ 6040704 h 6040704"/>
              <a:gd name="connsiteX8" fmla="*/ 0 w 5441531"/>
              <a:gd name="connsiteY8" fmla="*/ 267 h 6040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41531" h="6040704">
                <a:moveTo>
                  <a:pt x="0" y="267"/>
                </a:moveTo>
                <a:lnTo>
                  <a:pt x="5441208" y="267"/>
                </a:lnTo>
                <a:cubicBezTo>
                  <a:pt x="5442992" y="-14807"/>
                  <a:pt x="5436730" y="613282"/>
                  <a:pt x="5438739" y="610213"/>
                </a:cubicBezTo>
                <a:cubicBezTo>
                  <a:pt x="5440748" y="607144"/>
                  <a:pt x="5218519" y="612270"/>
                  <a:pt x="5110030" y="611678"/>
                </a:cubicBezTo>
                <a:cubicBezTo>
                  <a:pt x="5110030" y="1142109"/>
                  <a:pt x="5116658" y="3494634"/>
                  <a:pt x="5117025" y="3484381"/>
                </a:cubicBezTo>
                <a:cubicBezTo>
                  <a:pt x="5114151" y="3487098"/>
                  <a:pt x="5440828" y="3483391"/>
                  <a:pt x="5436493" y="3481428"/>
                </a:cubicBezTo>
                <a:cubicBezTo>
                  <a:pt x="5432158" y="3479465"/>
                  <a:pt x="5438015" y="6039541"/>
                  <a:pt x="5441208" y="6040704"/>
                </a:cubicBezTo>
                <a:lnTo>
                  <a:pt x="0" y="6040704"/>
                </a:lnTo>
                <a:lnTo>
                  <a:pt x="0" y="267"/>
                </a:lnTo>
                <a:close/>
              </a:path>
            </a:pathLst>
          </a:custGeom>
        </p:spPr>
        <p:txBody>
          <a:bodyPr/>
          <a:lstStyle>
            <a:lvl1pPr marL="0" indent="0">
              <a:buNone/>
              <a:defRPr/>
            </a:lvl1pPr>
          </a:lstStyle>
          <a:p>
            <a:r>
              <a:rPr lang="en-US"/>
              <a:t>Click icon to add picture</a:t>
            </a:r>
            <a:endParaRPr lang="en-GB"/>
          </a:p>
        </p:txBody>
      </p:sp>
      <p:sp>
        <p:nvSpPr>
          <p:cNvPr id="7" name="Rectangle 6">
            <a:extLst>
              <a:ext uri="{FF2B5EF4-FFF2-40B4-BE49-F238E27FC236}">
                <a16:creationId xmlns:a16="http://schemas.microsoft.com/office/drawing/2014/main" id="{EB8C1FDE-F9EA-8B46-95E8-EF9393F0BA9B}"/>
              </a:ext>
            </a:extLst>
          </p:cNvPr>
          <p:cNvSpPr/>
          <p:nvPr userDrawn="1"/>
        </p:nvSpPr>
        <p:spPr>
          <a:xfrm>
            <a:off x="0" y="0"/>
            <a:ext cx="1219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4" name="Rectangle 13">
            <a:extLst>
              <a:ext uri="{FF2B5EF4-FFF2-40B4-BE49-F238E27FC236}">
                <a16:creationId xmlns:a16="http://schemas.microsoft.com/office/drawing/2014/main" id="{D4BAB138-56B3-0BB3-69F2-8A204DBA287F}"/>
              </a:ext>
            </a:extLst>
          </p:cNvPr>
          <p:cNvSpPr/>
          <p:nvPr userDrawn="1"/>
        </p:nvSpPr>
        <p:spPr>
          <a:xfrm>
            <a:off x="12012000" y="0"/>
            <a:ext cx="179450" cy="6669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4" name="Title 1">
            <a:extLst>
              <a:ext uri="{FF2B5EF4-FFF2-40B4-BE49-F238E27FC236}">
                <a16:creationId xmlns:a16="http://schemas.microsoft.com/office/drawing/2014/main" id="{9CDD9E05-B216-6980-A39E-91D774C685B3}"/>
              </a:ext>
            </a:extLst>
          </p:cNvPr>
          <p:cNvSpPr>
            <a:spLocks noGrp="1"/>
          </p:cNvSpPr>
          <p:nvPr>
            <p:ph type="title"/>
          </p:nvPr>
        </p:nvSpPr>
        <p:spPr>
          <a:xfrm>
            <a:off x="720000" y="894464"/>
            <a:ext cx="4932655" cy="387798"/>
          </a:xfrm>
          <a:prstGeom prst="rect">
            <a:avLst/>
          </a:prstGeom>
        </p:spPr>
        <p:txBody>
          <a:bodyPr wrap="square" lIns="0" tIns="0" rIns="0" bIns="0" anchor="b" anchorCtr="0">
            <a:spAutoFit/>
          </a:bodyPr>
          <a:lstStyle>
            <a:lvl1pPr>
              <a:defRPr sz="2800"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25" name="Content Placeholder 2">
            <a:extLst>
              <a:ext uri="{FF2B5EF4-FFF2-40B4-BE49-F238E27FC236}">
                <a16:creationId xmlns:a16="http://schemas.microsoft.com/office/drawing/2014/main" id="{0DDCCE99-FEBE-223D-3365-4A7DDD9F63B2}"/>
              </a:ext>
            </a:extLst>
          </p:cNvPr>
          <p:cNvSpPr>
            <a:spLocks noGrp="1"/>
          </p:cNvSpPr>
          <p:nvPr>
            <p:ph idx="1"/>
          </p:nvPr>
        </p:nvSpPr>
        <p:spPr>
          <a:xfrm>
            <a:off x="720000" y="1800000"/>
            <a:ext cx="4932655" cy="276999"/>
          </a:xfrm>
          <a:prstGeom prst="rect">
            <a:avLst/>
          </a:prstGeom>
        </p:spPr>
        <p:txBody>
          <a:bodyPr wrap="square" lIns="0" tIns="0" rIns="0" bIns="0">
            <a:spAutoFit/>
          </a:bodyPr>
          <a:lstStyle>
            <a:lvl1pPr>
              <a:defRPr sz="20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0" name="Rectangle 9">
            <a:extLst>
              <a:ext uri="{FF2B5EF4-FFF2-40B4-BE49-F238E27FC236}">
                <a16:creationId xmlns:a16="http://schemas.microsoft.com/office/drawing/2014/main" id="{8B008BE7-94B1-4097-9E85-15ED0D986AEA}"/>
              </a:ext>
            </a:extLst>
          </p:cNvPr>
          <p:cNvSpPr/>
          <p:nvPr userDrawn="1"/>
        </p:nvSpPr>
        <p:spPr>
          <a:xfrm>
            <a:off x="-551" y="6366902"/>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8" name="Rectangle 37">
            <a:extLst>
              <a:ext uri="{FF2B5EF4-FFF2-40B4-BE49-F238E27FC236}">
                <a16:creationId xmlns:a16="http://schemas.microsoft.com/office/drawing/2014/main" id="{8CD7C520-B149-D86C-E39E-482660FBE082}"/>
              </a:ext>
            </a:extLst>
          </p:cNvPr>
          <p:cNvSpPr/>
          <p:nvPr userDrawn="1"/>
        </p:nvSpPr>
        <p:spPr>
          <a:xfrm>
            <a:off x="11687449" y="790704"/>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46" name="Slide Number Placeholder 5">
            <a:extLst>
              <a:ext uri="{FF2B5EF4-FFF2-40B4-BE49-F238E27FC236}">
                <a16:creationId xmlns:a16="http://schemas.microsoft.com/office/drawing/2014/main" id="{184F48BE-E90E-3416-6315-4ADCE3652A41}"/>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47" name="Picture 46">
            <a:extLst>
              <a:ext uri="{FF2B5EF4-FFF2-40B4-BE49-F238E27FC236}">
                <a16:creationId xmlns:a16="http://schemas.microsoft.com/office/drawing/2014/main" id="{325CDCD9-DFBB-6706-BBDA-0B37E97A9BC0}"/>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348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with quote">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D9B1901-7BBF-24F2-97F0-D28A47F9FC64}"/>
              </a:ext>
            </a:extLst>
          </p:cNvPr>
          <p:cNvSpPr/>
          <p:nvPr userDrawn="1"/>
        </p:nvSpPr>
        <p:spPr>
          <a:xfrm>
            <a:off x="0" y="0"/>
            <a:ext cx="1219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2" name="Rectangle 11">
            <a:extLst>
              <a:ext uri="{FF2B5EF4-FFF2-40B4-BE49-F238E27FC236}">
                <a16:creationId xmlns:a16="http://schemas.microsoft.com/office/drawing/2014/main" id="{003C9EA1-A66C-E3DC-617B-4FD4D1596997}"/>
              </a:ext>
            </a:extLst>
          </p:cNvPr>
          <p:cNvSpPr/>
          <p:nvPr userDrawn="1"/>
        </p:nvSpPr>
        <p:spPr>
          <a:xfrm>
            <a:off x="12003910" y="0"/>
            <a:ext cx="180000"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4" name="Title 1">
            <a:extLst>
              <a:ext uri="{FF2B5EF4-FFF2-40B4-BE49-F238E27FC236}">
                <a16:creationId xmlns:a16="http://schemas.microsoft.com/office/drawing/2014/main" id="{1CE485F0-0602-AE24-C6B7-51E541018218}"/>
              </a:ext>
            </a:extLst>
          </p:cNvPr>
          <p:cNvSpPr>
            <a:spLocks noGrp="1"/>
          </p:cNvSpPr>
          <p:nvPr>
            <p:ph type="title"/>
          </p:nvPr>
        </p:nvSpPr>
        <p:spPr>
          <a:xfrm>
            <a:off x="720000" y="900000"/>
            <a:ext cx="4932655" cy="387798"/>
          </a:xfrm>
          <a:prstGeom prst="rect">
            <a:avLst/>
          </a:prstGeom>
        </p:spPr>
        <p:txBody>
          <a:bodyPr wrap="square" lIns="0" tIns="0" rIns="0" bIns="0" anchor="b" anchorCtr="0">
            <a:spAutoFit/>
          </a:bodyPr>
          <a:lstStyle>
            <a:lvl1pPr>
              <a:defRPr sz="2800"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25" name="Content Placeholder 2">
            <a:extLst>
              <a:ext uri="{FF2B5EF4-FFF2-40B4-BE49-F238E27FC236}">
                <a16:creationId xmlns:a16="http://schemas.microsoft.com/office/drawing/2014/main" id="{2982C9A6-8532-1FD0-CC78-4F9C15F6A33C}"/>
              </a:ext>
            </a:extLst>
          </p:cNvPr>
          <p:cNvSpPr>
            <a:spLocks noGrp="1"/>
          </p:cNvSpPr>
          <p:nvPr>
            <p:ph idx="1"/>
          </p:nvPr>
        </p:nvSpPr>
        <p:spPr>
          <a:xfrm>
            <a:off x="720000" y="1800000"/>
            <a:ext cx="4932655" cy="276999"/>
          </a:xfrm>
          <a:prstGeom prst="rect">
            <a:avLst/>
          </a:prstGeom>
        </p:spPr>
        <p:txBody>
          <a:bodyPr wrap="square" lIns="0" tIns="0" rIns="0" bIns="0">
            <a:spAutoFit/>
          </a:bodyPr>
          <a:lstStyle>
            <a:lvl1pPr>
              <a:defRPr sz="20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3" name="Rectangle 32">
            <a:extLst>
              <a:ext uri="{FF2B5EF4-FFF2-40B4-BE49-F238E27FC236}">
                <a16:creationId xmlns:a16="http://schemas.microsoft.com/office/drawing/2014/main" id="{C8A47606-329C-2D67-8FDD-E73E8431F350}"/>
              </a:ext>
            </a:extLst>
          </p:cNvPr>
          <p:cNvSpPr/>
          <p:nvPr userDrawn="1"/>
        </p:nvSpPr>
        <p:spPr>
          <a:xfrm>
            <a:off x="6696000" y="2741947"/>
            <a:ext cx="846327" cy="36262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4" name="Rectangle 33">
            <a:extLst>
              <a:ext uri="{FF2B5EF4-FFF2-40B4-BE49-F238E27FC236}">
                <a16:creationId xmlns:a16="http://schemas.microsoft.com/office/drawing/2014/main" id="{AD1E98D9-A842-C5D8-4759-726D5BA99281}"/>
              </a:ext>
            </a:extLst>
          </p:cNvPr>
          <p:cNvSpPr/>
          <p:nvPr userDrawn="1"/>
        </p:nvSpPr>
        <p:spPr>
          <a:xfrm>
            <a:off x="6696000" y="2741946"/>
            <a:ext cx="702327" cy="18012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5" name="Rectangle 34">
            <a:extLst>
              <a:ext uri="{FF2B5EF4-FFF2-40B4-BE49-F238E27FC236}">
                <a16:creationId xmlns:a16="http://schemas.microsoft.com/office/drawing/2014/main" id="{7104B6F2-C1A0-9FE2-F603-DD3E62F188E8}"/>
              </a:ext>
            </a:extLst>
          </p:cNvPr>
          <p:cNvSpPr/>
          <p:nvPr userDrawn="1"/>
        </p:nvSpPr>
        <p:spPr>
          <a:xfrm>
            <a:off x="6840000" y="180000"/>
            <a:ext cx="5154225" cy="6184236"/>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32" name="Content Placeholder 2">
            <a:extLst>
              <a:ext uri="{FF2B5EF4-FFF2-40B4-BE49-F238E27FC236}">
                <a16:creationId xmlns:a16="http://schemas.microsoft.com/office/drawing/2014/main" id="{818283FF-734A-9053-DEA1-F7DBDC6BBDCF}"/>
              </a:ext>
            </a:extLst>
          </p:cNvPr>
          <p:cNvSpPr>
            <a:spLocks noGrp="1"/>
          </p:cNvSpPr>
          <p:nvPr>
            <p:ph idx="14"/>
          </p:nvPr>
        </p:nvSpPr>
        <p:spPr>
          <a:xfrm>
            <a:off x="7398327" y="900000"/>
            <a:ext cx="3421431" cy="886397"/>
          </a:xfrm>
          <a:prstGeom prst="rect">
            <a:avLst/>
          </a:prstGeom>
        </p:spPr>
        <p:txBody>
          <a:bodyPr wrap="square" lIns="0" tIns="0" rIns="0" bIns="0">
            <a:spAutoFit/>
          </a:bodyPr>
          <a:lstStyle>
            <a:lvl1pPr marL="0" indent="0">
              <a:buNone/>
              <a:defRPr sz="32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9" name="Rectangle 28">
            <a:extLst>
              <a:ext uri="{FF2B5EF4-FFF2-40B4-BE49-F238E27FC236}">
                <a16:creationId xmlns:a16="http://schemas.microsoft.com/office/drawing/2014/main" id="{292D182E-272C-DE3F-7F27-27688A23515C}"/>
              </a:ext>
            </a:extLst>
          </p:cNvPr>
          <p:cNvSpPr/>
          <p:nvPr userDrawn="1"/>
        </p:nvSpPr>
        <p:spPr>
          <a:xfrm>
            <a:off x="11701305" y="785448"/>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4" name="Rectangle 13">
            <a:extLst>
              <a:ext uri="{FF2B5EF4-FFF2-40B4-BE49-F238E27FC236}">
                <a16:creationId xmlns:a16="http://schemas.microsoft.com/office/drawing/2014/main" id="{1B645011-0660-7A19-0A2F-0FA6583C0BCE}"/>
              </a:ext>
            </a:extLst>
          </p:cNvPr>
          <p:cNvSpPr/>
          <p:nvPr userDrawn="1"/>
        </p:nvSpPr>
        <p:spPr>
          <a:xfrm>
            <a:off x="0" y="6356350"/>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42" name="Slide Number Placeholder 5">
            <a:extLst>
              <a:ext uri="{FF2B5EF4-FFF2-40B4-BE49-F238E27FC236}">
                <a16:creationId xmlns:a16="http://schemas.microsoft.com/office/drawing/2014/main" id="{712E10D4-14CA-9994-3262-F334CA979072}"/>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43" name="Picture 42">
            <a:extLst>
              <a:ext uri="{FF2B5EF4-FFF2-40B4-BE49-F238E27FC236}">
                <a16:creationId xmlns:a16="http://schemas.microsoft.com/office/drawing/2014/main" id="{4D93E69C-8A42-73E8-DAF5-046708E96155}"/>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166308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with a table">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F6B74E8-066B-53B4-18A9-423F36627B4B}"/>
              </a:ext>
            </a:extLst>
          </p:cNvPr>
          <p:cNvSpPr/>
          <p:nvPr userDrawn="1"/>
        </p:nvSpPr>
        <p:spPr>
          <a:xfrm>
            <a:off x="0" y="0"/>
            <a:ext cx="1219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7" name="Rectangle 6">
            <a:extLst>
              <a:ext uri="{FF2B5EF4-FFF2-40B4-BE49-F238E27FC236}">
                <a16:creationId xmlns:a16="http://schemas.microsoft.com/office/drawing/2014/main" id="{4C41C020-4829-3A02-4857-7C3DED65ED9D}"/>
              </a:ext>
            </a:extLst>
          </p:cNvPr>
          <p:cNvSpPr/>
          <p:nvPr userDrawn="1"/>
        </p:nvSpPr>
        <p:spPr>
          <a:xfrm>
            <a:off x="12003910" y="0"/>
            <a:ext cx="180000"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3" name="Rectangle 12">
            <a:extLst>
              <a:ext uri="{FF2B5EF4-FFF2-40B4-BE49-F238E27FC236}">
                <a16:creationId xmlns:a16="http://schemas.microsoft.com/office/drawing/2014/main" id="{80410CB9-1427-6721-0CEA-223E5AEEDA61}"/>
              </a:ext>
            </a:extLst>
          </p:cNvPr>
          <p:cNvSpPr/>
          <p:nvPr userDrawn="1"/>
        </p:nvSpPr>
        <p:spPr>
          <a:xfrm>
            <a:off x="6696000" y="2741947"/>
            <a:ext cx="445928" cy="36262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4" name="Rectangle 13">
            <a:extLst>
              <a:ext uri="{FF2B5EF4-FFF2-40B4-BE49-F238E27FC236}">
                <a16:creationId xmlns:a16="http://schemas.microsoft.com/office/drawing/2014/main" id="{CC9A0CA5-23B4-2023-8615-3C2F5BF5F3CE}"/>
              </a:ext>
            </a:extLst>
          </p:cNvPr>
          <p:cNvSpPr/>
          <p:nvPr userDrawn="1"/>
        </p:nvSpPr>
        <p:spPr>
          <a:xfrm>
            <a:off x="6696000" y="2741946"/>
            <a:ext cx="551927" cy="18012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6" name="Title 1">
            <a:extLst>
              <a:ext uri="{FF2B5EF4-FFF2-40B4-BE49-F238E27FC236}">
                <a16:creationId xmlns:a16="http://schemas.microsoft.com/office/drawing/2014/main" id="{8F654747-0A76-2724-00F2-761914404224}"/>
              </a:ext>
            </a:extLst>
          </p:cNvPr>
          <p:cNvSpPr>
            <a:spLocks noGrp="1"/>
          </p:cNvSpPr>
          <p:nvPr>
            <p:ph type="title"/>
          </p:nvPr>
        </p:nvSpPr>
        <p:spPr>
          <a:xfrm>
            <a:off x="720000" y="900000"/>
            <a:ext cx="4932655" cy="387798"/>
          </a:xfrm>
          <a:prstGeom prst="rect">
            <a:avLst/>
          </a:prstGeom>
        </p:spPr>
        <p:txBody>
          <a:bodyPr wrap="square" lIns="0" tIns="0" rIns="0" bIns="0" anchor="b" anchorCtr="0">
            <a:spAutoFit/>
          </a:bodyPr>
          <a:lstStyle>
            <a:lvl1pPr>
              <a:defRPr sz="2800"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17" name="Content Placeholder 2">
            <a:extLst>
              <a:ext uri="{FF2B5EF4-FFF2-40B4-BE49-F238E27FC236}">
                <a16:creationId xmlns:a16="http://schemas.microsoft.com/office/drawing/2014/main" id="{9FE78B8D-956A-F86F-A562-5D8BC3307D81}"/>
              </a:ext>
            </a:extLst>
          </p:cNvPr>
          <p:cNvSpPr>
            <a:spLocks noGrp="1"/>
          </p:cNvSpPr>
          <p:nvPr>
            <p:ph idx="1"/>
          </p:nvPr>
        </p:nvSpPr>
        <p:spPr>
          <a:xfrm>
            <a:off x="720000" y="1800000"/>
            <a:ext cx="4932655" cy="276999"/>
          </a:xfrm>
          <a:prstGeom prst="rect">
            <a:avLst/>
          </a:prstGeom>
        </p:spPr>
        <p:txBody>
          <a:bodyPr wrap="square" lIns="0" tIns="0" rIns="0" bIns="0">
            <a:spAutoFit/>
          </a:bodyPr>
          <a:lstStyle>
            <a:lvl1pPr>
              <a:defRPr sz="20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8" name="Rectangle 17">
            <a:extLst>
              <a:ext uri="{FF2B5EF4-FFF2-40B4-BE49-F238E27FC236}">
                <a16:creationId xmlns:a16="http://schemas.microsoft.com/office/drawing/2014/main" id="{9EEF04E3-CB8F-AD3A-655E-FEB6475BAFAC}"/>
              </a:ext>
            </a:extLst>
          </p:cNvPr>
          <p:cNvSpPr/>
          <p:nvPr userDrawn="1"/>
        </p:nvSpPr>
        <p:spPr>
          <a:xfrm>
            <a:off x="6840000" y="180000"/>
            <a:ext cx="5154225" cy="6184236"/>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9" name="Rectangle 18">
            <a:extLst>
              <a:ext uri="{FF2B5EF4-FFF2-40B4-BE49-F238E27FC236}">
                <a16:creationId xmlns:a16="http://schemas.microsoft.com/office/drawing/2014/main" id="{1EB365D8-96B6-4AC2-54A6-A2D10B1ABA96}"/>
              </a:ext>
            </a:extLst>
          </p:cNvPr>
          <p:cNvSpPr/>
          <p:nvPr userDrawn="1"/>
        </p:nvSpPr>
        <p:spPr>
          <a:xfrm>
            <a:off x="11701305" y="785448"/>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2" name="Table Placeholder 21">
            <a:extLst>
              <a:ext uri="{FF2B5EF4-FFF2-40B4-BE49-F238E27FC236}">
                <a16:creationId xmlns:a16="http://schemas.microsoft.com/office/drawing/2014/main" id="{1943F991-711A-778B-C989-F16056EDE6CF}"/>
              </a:ext>
            </a:extLst>
          </p:cNvPr>
          <p:cNvSpPr>
            <a:spLocks noGrp="1"/>
          </p:cNvSpPr>
          <p:nvPr>
            <p:ph type="tbl" sz="quarter" idx="14"/>
          </p:nvPr>
        </p:nvSpPr>
        <p:spPr>
          <a:xfrm>
            <a:off x="7200000" y="900113"/>
            <a:ext cx="4105275" cy="4668837"/>
          </a:xfrm>
          <a:prstGeom prst="rect">
            <a:avLst/>
          </a:prstGeom>
        </p:spPr>
        <p:txBody>
          <a:bodyPr/>
          <a:lstStyle>
            <a:lvl1pPr marL="0" indent="0">
              <a:buNone/>
              <a:defRPr>
                <a:solidFill>
                  <a:schemeClr val="bg1"/>
                </a:solidFill>
              </a:defRPr>
            </a:lvl1pPr>
          </a:lstStyle>
          <a:p>
            <a:r>
              <a:rPr lang="en-US"/>
              <a:t>Click icon to add table</a:t>
            </a:r>
            <a:endParaRPr lang="en-GB"/>
          </a:p>
        </p:txBody>
      </p:sp>
      <p:sp>
        <p:nvSpPr>
          <p:cNvPr id="8" name="Rectangle 7">
            <a:extLst>
              <a:ext uri="{FF2B5EF4-FFF2-40B4-BE49-F238E27FC236}">
                <a16:creationId xmlns:a16="http://schemas.microsoft.com/office/drawing/2014/main" id="{B4CDBD7F-DC6A-E1E8-3F67-83F77B996BC0}"/>
              </a:ext>
            </a:extLst>
          </p:cNvPr>
          <p:cNvSpPr/>
          <p:nvPr userDrawn="1"/>
        </p:nvSpPr>
        <p:spPr>
          <a:xfrm>
            <a:off x="0" y="6356350"/>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8" name="Slide Number Placeholder 5">
            <a:extLst>
              <a:ext uri="{FF2B5EF4-FFF2-40B4-BE49-F238E27FC236}">
                <a16:creationId xmlns:a16="http://schemas.microsoft.com/office/drawing/2014/main" id="{E5C78258-E234-E594-8E9D-55D5F8A2D66B}"/>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29" name="Picture 28">
            <a:extLst>
              <a:ext uri="{FF2B5EF4-FFF2-40B4-BE49-F238E27FC236}">
                <a16:creationId xmlns:a16="http://schemas.microsoft.com/office/drawing/2014/main" id="{C6BE8B08-7F61-4E0E-F8FB-8FB9CA1C55CA}"/>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255573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with a chart">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F6B74E8-066B-53B4-18A9-423F36627B4B}"/>
              </a:ext>
            </a:extLst>
          </p:cNvPr>
          <p:cNvSpPr/>
          <p:nvPr userDrawn="1"/>
        </p:nvSpPr>
        <p:spPr>
          <a:xfrm>
            <a:off x="0" y="0"/>
            <a:ext cx="1219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7" name="Rectangle 6">
            <a:extLst>
              <a:ext uri="{FF2B5EF4-FFF2-40B4-BE49-F238E27FC236}">
                <a16:creationId xmlns:a16="http://schemas.microsoft.com/office/drawing/2014/main" id="{4C41C020-4829-3A02-4857-7C3DED65ED9D}"/>
              </a:ext>
            </a:extLst>
          </p:cNvPr>
          <p:cNvSpPr/>
          <p:nvPr userDrawn="1"/>
        </p:nvSpPr>
        <p:spPr>
          <a:xfrm>
            <a:off x="12003910" y="0"/>
            <a:ext cx="180000"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3" name="Rectangle 12">
            <a:extLst>
              <a:ext uri="{FF2B5EF4-FFF2-40B4-BE49-F238E27FC236}">
                <a16:creationId xmlns:a16="http://schemas.microsoft.com/office/drawing/2014/main" id="{80410CB9-1427-6721-0CEA-223E5AEEDA61}"/>
              </a:ext>
            </a:extLst>
          </p:cNvPr>
          <p:cNvSpPr/>
          <p:nvPr userDrawn="1"/>
        </p:nvSpPr>
        <p:spPr>
          <a:xfrm>
            <a:off x="6696000" y="2741947"/>
            <a:ext cx="445928" cy="36262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4" name="Rectangle 13">
            <a:extLst>
              <a:ext uri="{FF2B5EF4-FFF2-40B4-BE49-F238E27FC236}">
                <a16:creationId xmlns:a16="http://schemas.microsoft.com/office/drawing/2014/main" id="{CC9A0CA5-23B4-2023-8615-3C2F5BF5F3CE}"/>
              </a:ext>
            </a:extLst>
          </p:cNvPr>
          <p:cNvSpPr/>
          <p:nvPr userDrawn="1"/>
        </p:nvSpPr>
        <p:spPr>
          <a:xfrm>
            <a:off x="6696000" y="2741946"/>
            <a:ext cx="551927" cy="18012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6" name="Title 1">
            <a:extLst>
              <a:ext uri="{FF2B5EF4-FFF2-40B4-BE49-F238E27FC236}">
                <a16:creationId xmlns:a16="http://schemas.microsoft.com/office/drawing/2014/main" id="{8F654747-0A76-2724-00F2-761914404224}"/>
              </a:ext>
            </a:extLst>
          </p:cNvPr>
          <p:cNvSpPr>
            <a:spLocks noGrp="1"/>
          </p:cNvSpPr>
          <p:nvPr>
            <p:ph type="title"/>
          </p:nvPr>
        </p:nvSpPr>
        <p:spPr>
          <a:xfrm>
            <a:off x="720000" y="900000"/>
            <a:ext cx="4932655" cy="387798"/>
          </a:xfrm>
          <a:prstGeom prst="rect">
            <a:avLst/>
          </a:prstGeom>
        </p:spPr>
        <p:txBody>
          <a:bodyPr wrap="square" lIns="0" tIns="0" rIns="0" bIns="0" anchor="b" anchorCtr="0">
            <a:spAutoFit/>
          </a:bodyPr>
          <a:lstStyle>
            <a:lvl1pPr>
              <a:defRPr sz="2800"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17" name="Content Placeholder 2">
            <a:extLst>
              <a:ext uri="{FF2B5EF4-FFF2-40B4-BE49-F238E27FC236}">
                <a16:creationId xmlns:a16="http://schemas.microsoft.com/office/drawing/2014/main" id="{9FE78B8D-956A-F86F-A562-5D8BC3307D81}"/>
              </a:ext>
            </a:extLst>
          </p:cNvPr>
          <p:cNvSpPr>
            <a:spLocks noGrp="1"/>
          </p:cNvSpPr>
          <p:nvPr>
            <p:ph idx="1"/>
          </p:nvPr>
        </p:nvSpPr>
        <p:spPr>
          <a:xfrm>
            <a:off x="720000" y="1800000"/>
            <a:ext cx="4932655" cy="276999"/>
          </a:xfrm>
          <a:prstGeom prst="rect">
            <a:avLst/>
          </a:prstGeom>
        </p:spPr>
        <p:txBody>
          <a:bodyPr wrap="square" lIns="0" tIns="0" rIns="0" bIns="0">
            <a:spAutoFit/>
          </a:bodyPr>
          <a:lstStyle>
            <a:lvl1pPr>
              <a:defRPr sz="2000">
                <a:solidFill>
                  <a:schemeClr val="tx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8" name="Rectangle 17">
            <a:extLst>
              <a:ext uri="{FF2B5EF4-FFF2-40B4-BE49-F238E27FC236}">
                <a16:creationId xmlns:a16="http://schemas.microsoft.com/office/drawing/2014/main" id="{9EEF04E3-CB8F-AD3A-655E-FEB6475BAFAC}"/>
              </a:ext>
            </a:extLst>
          </p:cNvPr>
          <p:cNvSpPr/>
          <p:nvPr userDrawn="1"/>
        </p:nvSpPr>
        <p:spPr>
          <a:xfrm>
            <a:off x="6840000" y="180000"/>
            <a:ext cx="5154225" cy="6184236"/>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9" name="Rectangle 18">
            <a:extLst>
              <a:ext uri="{FF2B5EF4-FFF2-40B4-BE49-F238E27FC236}">
                <a16:creationId xmlns:a16="http://schemas.microsoft.com/office/drawing/2014/main" id="{1EB365D8-96B6-4AC2-54A6-A2D10B1ABA96}"/>
              </a:ext>
            </a:extLst>
          </p:cNvPr>
          <p:cNvSpPr/>
          <p:nvPr userDrawn="1"/>
        </p:nvSpPr>
        <p:spPr>
          <a:xfrm>
            <a:off x="11701305" y="785448"/>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8" name="Rectangle 7">
            <a:extLst>
              <a:ext uri="{FF2B5EF4-FFF2-40B4-BE49-F238E27FC236}">
                <a16:creationId xmlns:a16="http://schemas.microsoft.com/office/drawing/2014/main" id="{B4CDBD7F-DC6A-E1E8-3F67-83F77B996BC0}"/>
              </a:ext>
            </a:extLst>
          </p:cNvPr>
          <p:cNvSpPr/>
          <p:nvPr userDrawn="1"/>
        </p:nvSpPr>
        <p:spPr>
          <a:xfrm>
            <a:off x="0" y="6356350"/>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8" name="Slide Number Placeholder 5">
            <a:extLst>
              <a:ext uri="{FF2B5EF4-FFF2-40B4-BE49-F238E27FC236}">
                <a16:creationId xmlns:a16="http://schemas.microsoft.com/office/drawing/2014/main" id="{E5C78258-E234-E594-8E9D-55D5F8A2D66B}"/>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29" name="Picture 28">
            <a:extLst>
              <a:ext uri="{FF2B5EF4-FFF2-40B4-BE49-F238E27FC236}">
                <a16:creationId xmlns:a16="http://schemas.microsoft.com/office/drawing/2014/main" id="{C6BE8B08-7F61-4E0E-F8FB-8FB9CA1C55CA}"/>
              </a:ext>
            </a:extLst>
          </p:cNvPr>
          <p:cNvPicPr>
            <a:picLocks noChangeAspect="1"/>
          </p:cNvPicPr>
          <p:nvPr userDrawn="1"/>
        </p:nvPicPr>
        <p:blipFill>
          <a:blip r:embed="rId2"/>
          <a:stretch>
            <a:fillRect/>
          </a:stretch>
        </p:blipFill>
        <p:spPr>
          <a:xfrm>
            <a:off x="188090" y="6478636"/>
            <a:ext cx="2273300" cy="203200"/>
          </a:xfrm>
          <a:prstGeom prst="rect">
            <a:avLst/>
          </a:prstGeom>
        </p:spPr>
      </p:pic>
      <p:sp>
        <p:nvSpPr>
          <p:cNvPr id="3" name="Chart Placeholder 2">
            <a:extLst>
              <a:ext uri="{FF2B5EF4-FFF2-40B4-BE49-F238E27FC236}">
                <a16:creationId xmlns:a16="http://schemas.microsoft.com/office/drawing/2014/main" id="{C0CCA740-BC60-3B78-FA94-62F0C487A833}"/>
              </a:ext>
            </a:extLst>
          </p:cNvPr>
          <p:cNvSpPr>
            <a:spLocks noGrp="1"/>
          </p:cNvSpPr>
          <p:nvPr>
            <p:ph type="chart" sz="quarter" idx="10"/>
          </p:nvPr>
        </p:nvSpPr>
        <p:spPr>
          <a:xfrm>
            <a:off x="7375421" y="785813"/>
            <a:ext cx="3732212" cy="4552950"/>
          </a:xfrm>
          <a:prstGeom prst="rect">
            <a:avLst/>
          </a:prstGeom>
        </p:spPr>
        <p:txBody>
          <a:bodyPr/>
          <a:lstStyle>
            <a:lvl1pPr marL="0" indent="0">
              <a:buNone/>
              <a:defRPr>
                <a:solidFill>
                  <a:schemeClr val="accent1">
                    <a:lumMod val="40000"/>
                    <a:lumOff val="60000"/>
                  </a:schemeClr>
                </a:solidFill>
              </a:defRPr>
            </a:lvl1pPr>
          </a:lstStyle>
          <a:p>
            <a:r>
              <a:rPr lang="en-US"/>
              <a:t>Click icon to add chart</a:t>
            </a:r>
            <a:endParaRPr lang="en-GB"/>
          </a:p>
        </p:txBody>
      </p:sp>
    </p:spTree>
    <p:extLst>
      <p:ext uri="{BB962C8B-B14F-4D97-AF65-F5344CB8AC3E}">
        <p14:creationId xmlns:p14="http://schemas.microsoft.com/office/powerpoint/2010/main" val="345155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dark background">
    <p:bg>
      <p:bgPr>
        <a:solidFill>
          <a:srgbClr val="002E5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B73D596-3C17-6CD0-6C91-AB73F980743D}"/>
              </a:ext>
            </a:extLst>
          </p:cNvPr>
          <p:cNvSpPr/>
          <p:nvPr userDrawn="1"/>
        </p:nvSpPr>
        <p:spPr>
          <a:xfrm>
            <a:off x="0" y="0"/>
            <a:ext cx="1219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6" name="Rectangle 5">
            <a:extLst>
              <a:ext uri="{FF2B5EF4-FFF2-40B4-BE49-F238E27FC236}">
                <a16:creationId xmlns:a16="http://schemas.microsoft.com/office/drawing/2014/main" id="{EBB012F5-71BF-A7E4-D830-8B2F6274ECDF}"/>
              </a:ext>
            </a:extLst>
          </p:cNvPr>
          <p:cNvSpPr/>
          <p:nvPr userDrawn="1"/>
        </p:nvSpPr>
        <p:spPr>
          <a:xfrm>
            <a:off x="12003910" y="0"/>
            <a:ext cx="180000"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7" name="Rectangle 6">
            <a:extLst>
              <a:ext uri="{FF2B5EF4-FFF2-40B4-BE49-F238E27FC236}">
                <a16:creationId xmlns:a16="http://schemas.microsoft.com/office/drawing/2014/main" id="{00AB3D1C-D937-CD8D-A2AD-D97A759C7A0A}"/>
              </a:ext>
            </a:extLst>
          </p:cNvPr>
          <p:cNvSpPr/>
          <p:nvPr userDrawn="1"/>
        </p:nvSpPr>
        <p:spPr>
          <a:xfrm>
            <a:off x="0" y="6356350"/>
            <a:ext cx="12192000" cy="501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2" name="Title 1">
            <a:extLst>
              <a:ext uri="{FF2B5EF4-FFF2-40B4-BE49-F238E27FC236}">
                <a16:creationId xmlns:a16="http://schemas.microsoft.com/office/drawing/2014/main" id="{9634469C-839C-0698-8A16-ED3BE7365166}"/>
              </a:ext>
            </a:extLst>
          </p:cNvPr>
          <p:cNvSpPr>
            <a:spLocks noGrp="1"/>
          </p:cNvSpPr>
          <p:nvPr>
            <p:ph type="title"/>
          </p:nvPr>
        </p:nvSpPr>
        <p:spPr>
          <a:xfrm>
            <a:off x="720000" y="900000"/>
            <a:ext cx="4932655" cy="387798"/>
          </a:xfrm>
          <a:prstGeom prst="rect">
            <a:avLst/>
          </a:prstGeom>
        </p:spPr>
        <p:txBody>
          <a:bodyPr wrap="square" lIns="0" tIns="0" rIns="0" bIns="0" anchor="b" anchorCtr="0">
            <a:spAutoFit/>
          </a:bodyPr>
          <a:lstStyle>
            <a:lvl1pPr>
              <a:defRPr sz="2800" b="1" i="0">
                <a:solidFill>
                  <a:schemeClr val="tx1">
                    <a:lumMod val="40000"/>
                    <a:lumOff val="60000"/>
                  </a:schemeClr>
                </a:solidFill>
                <a:latin typeface="Calibri" panose="020F0502020204030204" pitchFamily="34" charset="0"/>
                <a:cs typeface="Calibri" panose="020F0502020204030204" pitchFamily="34" charset="0"/>
              </a:defRPr>
            </a:lvl1pPr>
          </a:lstStyle>
          <a:p>
            <a:r>
              <a:rPr lang="en-US"/>
              <a:t>Click to edit Master title style</a:t>
            </a:r>
            <a:endParaRPr lang="en-LU"/>
          </a:p>
        </p:txBody>
      </p:sp>
      <p:sp>
        <p:nvSpPr>
          <p:cNvPr id="15" name="Rectangle 14">
            <a:extLst>
              <a:ext uri="{FF2B5EF4-FFF2-40B4-BE49-F238E27FC236}">
                <a16:creationId xmlns:a16="http://schemas.microsoft.com/office/drawing/2014/main" id="{98D46BEB-3075-6C1A-63EB-5927B1BA3A7D}"/>
              </a:ext>
            </a:extLst>
          </p:cNvPr>
          <p:cNvSpPr/>
          <p:nvPr userDrawn="1"/>
        </p:nvSpPr>
        <p:spPr>
          <a:xfrm>
            <a:off x="11701305" y="785448"/>
            <a:ext cx="504000" cy="28668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22" name="Text Placeholder 10">
            <a:extLst>
              <a:ext uri="{FF2B5EF4-FFF2-40B4-BE49-F238E27FC236}">
                <a16:creationId xmlns:a16="http://schemas.microsoft.com/office/drawing/2014/main" id="{81CB0323-F989-C2D0-B51B-693D469B0D48}"/>
              </a:ext>
            </a:extLst>
          </p:cNvPr>
          <p:cNvSpPr>
            <a:spLocks noGrp="1"/>
          </p:cNvSpPr>
          <p:nvPr>
            <p:ph type="body" sz="quarter" idx="10"/>
          </p:nvPr>
        </p:nvSpPr>
        <p:spPr>
          <a:xfrm>
            <a:off x="720725" y="1802774"/>
            <a:ext cx="9023350" cy="959237"/>
          </a:xfrm>
          <a:prstGeom prst="rect">
            <a:avLst/>
          </a:prstGeom>
        </p:spPr>
        <p:txBody>
          <a:bodyPr lIns="0" tIns="0" rIns="0" bIns="0">
            <a:spAutoFit/>
          </a:bodyPr>
          <a:lstStyle>
            <a:lvl1pPr>
              <a:defRPr sz="2000">
                <a:solidFill>
                  <a:schemeClr val="bg1"/>
                </a:solidFill>
              </a:defRPr>
            </a:lvl1pPr>
            <a:lvl2pPr marL="685800" indent="-228600">
              <a:buClr>
                <a:schemeClr val="tx1">
                  <a:lumMod val="40000"/>
                  <a:lumOff val="60000"/>
                </a:schemeClr>
              </a:buClr>
              <a:buSzPct val="100000"/>
              <a:buFont typeface="System Font Regular"/>
              <a:buChar char="-"/>
              <a:defRPr sz="2000">
                <a:solidFill>
                  <a:schemeClr val="bg1"/>
                </a:solidFill>
              </a:defRPr>
            </a:lvl2pPr>
            <a:lvl3pPr marL="1257300" indent="-342900">
              <a:buClr>
                <a:schemeClr val="accent2">
                  <a:lumMod val="40000"/>
                  <a:lumOff val="60000"/>
                </a:schemeClr>
              </a:buClr>
              <a:buFont typeface="System Font Regular"/>
              <a:buChar char="-"/>
              <a:defRPr sz="2000">
                <a:solidFill>
                  <a:schemeClr val="bg1"/>
                </a:solidFill>
              </a:defRPr>
            </a:lvl3pPr>
            <a:lvl4pPr>
              <a:defRPr sz="2000">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p:txBody>
      </p:sp>
      <p:sp>
        <p:nvSpPr>
          <p:cNvPr id="23" name="Slide Number Placeholder 5">
            <a:extLst>
              <a:ext uri="{FF2B5EF4-FFF2-40B4-BE49-F238E27FC236}">
                <a16:creationId xmlns:a16="http://schemas.microsoft.com/office/drawing/2014/main" id="{BEAED15C-F40B-E9C8-6426-449B8E119E45}"/>
              </a:ext>
            </a:extLst>
          </p:cNvPr>
          <p:cNvSpPr>
            <a:spLocks noGrp="1"/>
          </p:cNvSpPr>
          <p:nvPr>
            <p:ph type="sldNum" sz="quarter" idx="4"/>
          </p:nvPr>
        </p:nvSpPr>
        <p:spPr>
          <a:xfrm>
            <a:off x="7912100" y="6499859"/>
            <a:ext cx="4091810" cy="169277"/>
          </a:xfrm>
          <a:prstGeom prst="rect">
            <a:avLst/>
          </a:prstGeom>
        </p:spPr>
        <p:txBody>
          <a:bodyPr wrap="square" lIns="0" tIns="0" rIns="0" bIns="0">
            <a:spAutoFit/>
          </a:bodyPr>
          <a:lstStyle>
            <a:lvl1pPr algn="r">
              <a:defRPr sz="1100">
                <a:solidFill>
                  <a:schemeClr val="accent1"/>
                </a:solidFill>
              </a:defRPr>
            </a:lvl1pPr>
          </a:lstStyle>
          <a:p>
            <a:fld id="{E9B5C0C4-19B5-1042-8662-FD2AF6A90FC7}" type="slidenum">
              <a:rPr lang="en-LU" smtClean="0"/>
              <a:pPr/>
              <a:t>‹Nr.›</a:t>
            </a:fld>
            <a:endParaRPr lang="en-LU"/>
          </a:p>
        </p:txBody>
      </p:sp>
      <p:pic>
        <p:nvPicPr>
          <p:cNvPr id="24" name="Picture 23">
            <a:extLst>
              <a:ext uri="{FF2B5EF4-FFF2-40B4-BE49-F238E27FC236}">
                <a16:creationId xmlns:a16="http://schemas.microsoft.com/office/drawing/2014/main" id="{A7793742-E877-E96F-0759-12CDED454F0B}"/>
              </a:ext>
            </a:extLst>
          </p:cNvPr>
          <p:cNvPicPr>
            <a:picLocks noChangeAspect="1"/>
          </p:cNvPicPr>
          <p:nvPr userDrawn="1"/>
        </p:nvPicPr>
        <p:blipFill>
          <a:blip r:embed="rId2"/>
          <a:stretch>
            <a:fillRect/>
          </a:stretch>
        </p:blipFill>
        <p:spPr>
          <a:xfrm>
            <a:off x="188090" y="6478636"/>
            <a:ext cx="2273300" cy="203200"/>
          </a:xfrm>
          <a:prstGeom prst="rect">
            <a:avLst/>
          </a:prstGeom>
        </p:spPr>
      </p:pic>
    </p:spTree>
    <p:extLst>
      <p:ext uri="{BB962C8B-B14F-4D97-AF65-F5344CB8AC3E}">
        <p14:creationId xmlns:p14="http://schemas.microsoft.com/office/powerpoint/2010/main" val="204400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7E7DAF-3DFF-986C-8C2C-29FC173B16EA}"/>
              </a:ext>
            </a:extLst>
          </p:cNvPr>
          <p:cNvSpPr/>
          <p:nvPr userDrawn="1"/>
        </p:nvSpPr>
        <p:spPr>
          <a:xfrm>
            <a:off x="-3309" y="504000"/>
            <a:ext cx="11357110" cy="5852351"/>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8" name="Rectangle 7">
            <a:extLst>
              <a:ext uri="{FF2B5EF4-FFF2-40B4-BE49-F238E27FC236}">
                <a16:creationId xmlns:a16="http://schemas.microsoft.com/office/drawing/2014/main" id="{09B8E90C-6F7F-CA61-185D-FB23C8759D57}"/>
              </a:ext>
            </a:extLst>
          </p:cNvPr>
          <p:cNvSpPr/>
          <p:nvPr userDrawn="1"/>
        </p:nvSpPr>
        <p:spPr>
          <a:xfrm>
            <a:off x="1" y="1"/>
            <a:ext cx="5615352" cy="5852352"/>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9" name="Rectangle 8">
            <a:extLst>
              <a:ext uri="{FF2B5EF4-FFF2-40B4-BE49-F238E27FC236}">
                <a16:creationId xmlns:a16="http://schemas.microsoft.com/office/drawing/2014/main" id="{048192BC-60FA-385F-984F-EFAB73DCA463}"/>
              </a:ext>
            </a:extLst>
          </p:cNvPr>
          <p:cNvSpPr/>
          <p:nvPr userDrawn="1"/>
        </p:nvSpPr>
        <p:spPr>
          <a:xfrm>
            <a:off x="-3309" y="1082565"/>
            <a:ext cx="11357109" cy="40533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U"/>
          </a:p>
        </p:txBody>
      </p:sp>
      <p:sp>
        <p:nvSpPr>
          <p:cNvPr id="10" name="Title 1">
            <a:extLst>
              <a:ext uri="{FF2B5EF4-FFF2-40B4-BE49-F238E27FC236}">
                <a16:creationId xmlns:a16="http://schemas.microsoft.com/office/drawing/2014/main" id="{8FE8821B-4B5A-D3B5-3136-1F569211EC8C}"/>
              </a:ext>
            </a:extLst>
          </p:cNvPr>
          <p:cNvSpPr txBox="1">
            <a:spLocks/>
          </p:cNvSpPr>
          <p:nvPr userDrawn="1"/>
        </p:nvSpPr>
        <p:spPr>
          <a:xfrm>
            <a:off x="720000" y="2520000"/>
            <a:ext cx="9000000" cy="553998"/>
          </a:xfrm>
          <a:prstGeom prst="rect">
            <a:avLst/>
          </a:prstGeom>
        </p:spPr>
        <p:txBody>
          <a:bodyPr wrap="square" lIns="0" tIns="0" rIns="0" bIns="0" anchor="b">
            <a:spAutoFit/>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en-GB"/>
              <a:t>CLICK TO EDIT MASTER TITLE STYLE</a:t>
            </a:r>
            <a:endParaRPr lang="en-LU"/>
          </a:p>
        </p:txBody>
      </p:sp>
      <p:pic>
        <p:nvPicPr>
          <p:cNvPr id="11" name="Picture 10">
            <a:extLst>
              <a:ext uri="{FF2B5EF4-FFF2-40B4-BE49-F238E27FC236}">
                <a16:creationId xmlns:a16="http://schemas.microsoft.com/office/drawing/2014/main" id="{FCF9D7C3-6545-AD38-F0A7-FADEC34D6671}"/>
              </a:ext>
            </a:extLst>
          </p:cNvPr>
          <p:cNvPicPr>
            <a:picLocks noChangeAspect="1"/>
          </p:cNvPicPr>
          <p:nvPr userDrawn="1"/>
        </p:nvPicPr>
        <p:blipFill>
          <a:blip r:embed="rId2"/>
          <a:stretch>
            <a:fillRect/>
          </a:stretch>
        </p:blipFill>
        <p:spPr>
          <a:xfrm>
            <a:off x="625000" y="350650"/>
            <a:ext cx="5452257" cy="540000"/>
          </a:xfrm>
          <a:prstGeom prst="rect">
            <a:avLst/>
          </a:prstGeom>
        </p:spPr>
      </p:pic>
      <p:sp>
        <p:nvSpPr>
          <p:cNvPr id="13" name="Title 1">
            <a:extLst>
              <a:ext uri="{FF2B5EF4-FFF2-40B4-BE49-F238E27FC236}">
                <a16:creationId xmlns:a16="http://schemas.microsoft.com/office/drawing/2014/main" id="{F358B1CF-DC6F-67AD-CA9D-23B9F6895035}"/>
              </a:ext>
            </a:extLst>
          </p:cNvPr>
          <p:cNvSpPr>
            <a:spLocks noGrp="1"/>
          </p:cNvSpPr>
          <p:nvPr>
            <p:ph type="ctrTitle" hasCustomPrompt="1"/>
          </p:nvPr>
        </p:nvSpPr>
        <p:spPr>
          <a:xfrm>
            <a:off x="720000" y="2520000"/>
            <a:ext cx="9000000" cy="553998"/>
          </a:xfrm>
          <a:prstGeom prst="rect">
            <a:avLst/>
          </a:prstGeom>
        </p:spPr>
        <p:txBody>
          <a:bodyPr wrap="square" lIns="0" tIns="0" rIns="0" bIns="0" anchor="b">
            <a:spAutoFit/>
          </a:bodyPr>
          <a:lstStyle>
            <a:lvl1pPr algn="l">
              <a:defRPr sz="4000" b="1">
                <a:solidFill>
                  <a:schemeClr val="bg1"/>
                </a:solidFill>
              </a:defRPr>
            </a:lvl1pPr>
          </a:lstStyle>
          <a:p>
            <a:r>
              <a:rPr lang="en-GB"/>
              <a:t>CLICK TO EDIT MASTER TITLE STYLE</a:t>
            </a:r>
            <a:endParaRPr lang="en-LU"/>
          </a:p>
        </p:txBody>
      </p:sp>
      <p:sp>
        <p:nvSpPr>
          <p:cNvPr id="14" name="Text Placeholder 22">
            <a:extLst>
              <a:ext uri="{FF2B5EF4-FFF2-40B4-BE49-F238E27FC236}">
                <a16:creationId xmlns:a16="http://schemas.microsoft.com/office/drawing/2014/main" id="{7EF742BB-BBA3-0A71-7A79-1C09D271FA00}"/>
              </a:ext>
            </a:extLst>
          </p:cNvPr>
          <p:cNvSpPr>
            <a:spLocks noGrp="1"/>
          </p:cNvSpPr>
          <p:nvPr>
            <p:ph type="body" sz="quarter" idx="13" hasCustomPrompt="1"/>
          </p:nvPr>
        </p:nvSpPr>
        <p:spPr>
          <a:xfrm>
            <a:off x="720000" y="3470800"/>
            <a:ext cx="5615348" cy="1365232"/>
          </a:xfrm>
          <a:prstGeom prst="rect">
            <a:avLst/>
          </a:prstGeom>
        </p:spPr>
        <p:txBody>
          <a:bodyPr lIns="0" tIns="0" rIns="0" bIns="0"/>
          <a:lstStyle>
            <a:lvl1pPr marL="0" indent="0">
              <a:lnSpc>
                <a:spcPct val="100000"/>
              </a:lnSpc>
              <a:spcBef>
                <a:spcPts val="0"/>
              </a:spcBef>
              <a:buNone/>
              <a:defRPr lang="en-GB" sz="1600" b="0" i="0" smtClean="0">
                <a:solidFill>
                  <a:schemeClr val="accent1">
                    <a:lumMod val="40000"/>
                    <a:lumOff val="60000"/>
                  </a:schemeClr>
                </a:solidFill>
                <a:effectLst/>
                <a:latin typeface="+mn-lt"/>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r>
              <a:rPr lang="en-GB">
                <a:effectLst/>
                <a:latin typeface="Calibri" panose="020F0502020204030204" pitchFamily="34" charset="0"/>
              </a:rPr>
              <a:t>FRA – EUROPEAN UNION AGENCY FOR FUNDAMENTAL RIGHTS</a:t>
            </a:r>
          </a:p>
          <a:p>
            <a:r>
              <a:rPr lang="en-GB" err="1">
                <a:effectLst/>
                <a:latin typeface="Calibri" panose="020F0502020204030204" pitchFamily="34" charset="0"/>
              </a:rPr>
              <a:t>Schwarzenbergplatz</a:t>
            </a:r>
            <a:r>
              <a:rPr lang="en-GB">
                <a:effectLst/>
                <a:latin typeface="Calibri" panose="020F0502020204030204" pitchFamily="34" charset="0"/>
              </a:rPr>
              <a:t> 11 – 1040 Vienna – Austria</a:t>
            </a:r>
          </a:p>
          <a:p>
            <a:r>
              <a:rPr lang="en-GB">
                <a:effectLst/>
                <a:latin typeface="Calibri" panose="020F0502020204030204" pitchFamily="34" charset="0"/>
              </a:rPr>
              <a:t>T +43 158030-0 – F +43 158030-699 </a:t>
            </a:r>
          </a:p>
        </p:txBody>
      </p:sp>
      <p:sp>
        <p:nvSpPr>
          <p:cNvPr id="15" name="TextBox 14">
            <a:extLst>
              <a:ext uri="{FF2B5EF4-FFF2-40B4-BE49-F238E27FC236}">
                <a16:creationId xmlns:a16="http://schemas.microsoft.com/office/drawing/2014/main" id="{A0DA4B59-84DB-55D6-A58A-54A8DF50D211}"/>
              </a:ext>
            </a:extLst>
          </p:cNvPr>
          <p:cNvSpPr txBox="1"/>
          <p:nvPr userDrawn="1"/>
        </p:nvSpPr>
        <p:spPr>
          <a:xfrm>
            <a:off x="6799501" y="3403600"/>
            <a:ext cx="5016500" cy="936025"/>
          </a:xfrm>
          <a:prstGeom prst="rect">
            <a:avLst/>
          </a:prstGeom>
          <a:noFill/>
        </p:spPr>
        <p:txBody>
          <a:bodyPr wrap="square" lIns="0" tIns="0" rIns="0" bIns="0" rtlCol="0">
            <a:spAutoFit/>
          </a:bodyPr>
          <a:lstStyle/>
          <a:p>
            <a:pPr>
              <a:lnSpc>
                <a:spcPct val="150000"/>
              </a:lnSpc>
            </a:pPr>
            <a:r>
              <a:rPr lang="en-GB" sz="1400" err="1">
                <a:solidFill>
                  <a:schemeClr val="accent1">
                    <a:lumMod val="40000"/>
                    <a:lumOff val="60000"/>
                  </a:schemeClr>
                </a:solidFill>
                <a:effectLst/>
                <a:latin typeface="Calibri" panose="020F0502020204030204" pitchFamily="34" charset="0"/>
              </a:rPr>
              <a:t>facebook.com</a:t>
            </a:r>
            <a:r>
              <a:rPr lang="en-GB" sz="1400">
                <a:solidFill>
                  <a:schemeClr val="accent1">
                    <a:lumMod val="40000"/>
                    <a:lumOff val="60000"/>
                  </a:schemeClr>
                </a:solidFill>
                <a:effectLst/>
                <a:latin typeface="Calibri" panose="020F0502020204030204" pitchFamily="34" charset="0"/>
              </a:rPr>
              <a:t>/</a:t>
            </a:r>
            <a:r>
              <a:rPr lang="en-GB" sz="1400" err="1">
                <a:solidFill>
                  <a:schemeClr val="accent1">
                    <a:lumMod val="40000"/>
                    <a:lumOff val="60000"/>
                  </a:schemeClr>
                </a:solidFill>
                <a:effectLst/>
                <a:latin typeface="Calibri" panose="020F0502020204030204" pitchFamily="34" charset="0"/>
              </a:rPr>
              <a:t>fundamentalrights</a:t>
            </a:r>
            <a:endParaRPr lang="en-GB" sz="1400">
              <a:solidFill>
                <a:schemeClr val="accent1">
                  <a:lumMod val="40000"/>
                  <a:lumOff val="60000"/>
                </a:schemeClr>
              </a:solidFill>
              <a:effectLst/>
              <a:latin typeface="Calibri" panose="020F0502020204030204" pitchFamily="34" charset="0"/>
            </a:endParaRPr>
          </a:p>
          <a:p>
            <a:pPr>
              <a:lnSpc>
                <a:spcPct val="150000"/>
              </a:lnSpc>
            </a:pPr>
            <a:r>
              <a:rPr lang="en-GB" sz="1400" err="1">
                <a:solidFill>
                  <a:schemeClr val="accent1">
                    <a:lumMod val="40000"/>
                    <a:lumOff val="60000"/>
                  </a:schemeClr>
                </a:solidFill>
                <a:effectLst/>
                <a:latin typeface="Calibri" panose="020F0502020204030204" pitchFamily="34" charset="0"/>
              </a:rPr>
              <a:t>twitter.com</a:t>
            </a:r>
            <a:r>
              <a:rPr lang="en-GB" sz="1400">
                <a:solidFill>
                  <a:schemeClr val="accent1">
                    <a:lumMod val="40000"/>
                    <a:lumOff val="60000"/>
                  </a:schemeClr>
                </a:solidFill>
                <a:effectLst/>
                <a:latin typeface="Calibri" panose="020F0502020204030204" pitchFamily="34" charset="0"/>
              </a:rPr>
              <a:t>/</a:t>
            </a:r>
            <a:r>
              <a:rPr lang="en-GB" sz="1400" err="1">
                <a:solidFill>
                  <a:schemeClr val="accent1">
                    <a:lumMod val="40000"/>
                    <a:lumOff val="60000"/>
                  </a:schemeClr>
                </a:solidFill>
                <a:effectLst/>
                <a:latin typeface="Calibri" panose="020F0502020204030204" pitchFamily="34" charset="0"/>
              </a:rPr>
              <a:t>EURightsAgency</a:t>
            </a:r>
            <a:endParaRPr lang="en-GB" sz="1400">
              <a:solidFill>
                <a:schemeClr val="accent1">
                  <a:lumMod val="40000"/>
                  <a:lumOff val="60000"/>
                </a:schemeClr>
              </a:solidFill>
              <a:effectLst/>
              <a:latin typeface="Calibri" panose="020F0502020204030204" pitchFamily="34" charset="0"/>
            </a:endParaRPr>
          </a:p>
          <a:p>
            <a:pPr>
              <a:lnSpc>
                <a:spcPct val="150000"/>
              </a:lnSpc>
            </a:pPr>
            <a:r>
              <a:rPr lang="en-GB" sz="1400" err="1">
                <a:solidFill>
                  <a:schemeClr val="accent1">
                    <a:lumMod val="40000"/>
                    <a:lumOff val="60000"/>
                  </a:schemeClr>
                </a:solidFill>
                <a:effectLst/>
                <a:latin typeface="Calibri" panose="020F0502020204030204" pitchFamily="34" charset="0"/>
              </a:rPr>
              <a:t>linkedin.com</a:t>
            </a:r>
            <a:r>
              <a:rPr lang="en-GB" sz="1400">
                <a:solidFill>
                  <a:schemeClr val="accent1">
                    <a:lumMod val="40000"/>
                    <a:lumOff val="60000"/>
                  </a:schemeClr>
                </a:solidFill>
                <a:effectLst/>
                <a:latin typeface="Calibri" panose="020F0502020204030204" pitchFamily="34" charset="0"/>
              </a:rPr>
              <a:t>/company/</a:t>
            </a:r>
            <a:r>
              <a:rPr lang="en-GB" sz="1400" err="1">
                <a:solidFill>
                  <a:schemeClr val="accent1">
                    <a:lumMod val="40000"/>
                    <a:lumOff val="60000"/>
                  </a:schemeClr>
                </a:solidFill>
                <a:effectLst/>
                <a:latin typeface="Calibri" panose="020F0502020204030204" pitchFamily="34" charset="0"/>
              </a:rPr>
              <a:t>eu</a:t>
            </a:r>
            <a:r>
              <a:rPr lang="en-GB" sz="1400">
                <a:solidFill>
                  <a:schemeClr val="accent1">
                    <a:lumMod val="40000"/>
                    <a:lumOff val="60000"/>
                  </a:schemeClr>
                </a:solidFill>
                <a:effectLst/>
                <a:latin typeface="Calibri" panose="020F0502020204030204" pitchFamily="34" charset="0"/>
              </a:rPr>
              <a:t>-fundamental-rights-agency</a:t>
            </a:r>
          </a:p>
        </p:txBody>
      </p:sp>
      <p:sp>
        <p:nvSpPr>
          <p:cNvPr id="16" name="TextBox 15">
            <a:extLst>
              <a:ext uri="{FF2B5EF4-FFF2-40B4-BE49-F238E27FC236}">
                <a16:creationId xmlns:a16="http://schemas.microsoft.com/office/drawing/2014/main" id="{3F5B9686-87E8-E158-CDB5-550C0C3837E8}"/>
              </a:ext>
            </a:extLst>
          </p:cNvPr>
          <p:cNvSpPr txBox="1"/>
          <p:nvPr userDrawn="1"/>
        </p:nvSpPr>
        <p:spPr>
          <a:xfrm>
            <a:off x="720000" y="5289229"/>
            <a:ext cx="4895353" cy="6771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err="1">
                <a:solidFill>
                  <a:schemeClr val="accent1">
                    <a:lumMod val="40000"/>
                    <a:lumOff val="60000"/>
                  </a:schemeClr>
                </a:solidFill>
                <a:effectLst/>
                <a:latin typeface="Calibri" panose="020F0502020204030204" pitchFamily="34" charset="0"/>
              </a:rPr>
              <a:t>fra.europa.eu</a:t>
            </a:r>
            <a:r>
              <a:rPr lang="en-GB" sz="2000" b="1">
                <a:solidFill>
                  <a:schemeClr val="accent1">
                    <a:lumMod val="40000"/>
                    <a:lumOff val="60000"/>
                  </a:schemeClr>
                </a:solidFill>
                <a:effectLst/>
                <a:latin typeface="Calibri" panose="020F0502020204030204" pitchFamily="34" charset="0"/>
              </a:rPr>
              <a:t> </a:t>
            </a:r>
          </a:p>
          <a:p>
            <a:endParaRPr lang="en-GB"/>
          </a:p>
        </p:txBody>
      </p:sp>
      <p:cxnSp>
        <p:nvCxnSpPr>
          <p:cNvPr id="18" name="Straight Connector 17">
            <a:extLst>
              <a:ext uri="{FF2B5EF4-FFF2-40B4-BE49-F238E27FC236}">
                <a16:creationId xmlns:a16="http://schemas.microsoft.com/office/drawing/2014/main" id="{B71E5FAE-5BFA-1288-AD0B-2A7130EF9634}"/>
              </a:ext>
            </a:extLst>
          </p:cNvPr>
          <p:cNvCxnSpPr>
            <a:cxnSpLocks/>
          </p:cNvCxnSpPr>
          <p:nvPr userDrawn="1"/>
        </p:nvCxnSpPr>
        <p:spPr>
          <a:xfrm>
            <a:off x="6474982" y="3481251"/>
            <a:ext cx="0" cy="827832"/>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9" name="Icon2">
            <a:extLst>
              <a:ext uri="{FF2B5EF4-FFF2-40B4-BE49-F238E27FC236}">
                <a16:creationId xmlns:a16="http://schemas.microsoft.com/office/drawing/2014/main" id="{3A574061-917B-E4DF-BFAD-B5DBC32E575D}"/>
              </a:ext>
            </a:extLst>
          </p:cNvPr>
          <p:cNvPicPr>
            <a:picLocks noChangeAspect="1"/>
          </p:cNvPicPr>
          <p:nvPr userDrawn="1"/>
        </p:nvPicPr>
        <p:blipFill>
          <a:blip r:embed="rId3"/>
          <a:srcRect/>
          <a:stretch/>
        </p:blipFill>
        <p:spPr>
          <a:xfrm>
            <a:off x="6609321" y="3876147"/>
            <a:ext cx="125984" cy="103632"/>
          </a:xfrm>
          <a:prstGeom prst="rect">
            <a:avLst/>
          </a:prstGeom>
        </p:spPr>
      </p:pic>
      <p:pic>
        <p:nvPicPr>
          <p:cNvPr id="20" name="Icon3">
            <a:extLst>
              <a:ext uri="{FF2B5EF4-FFF2-40B4-BE49-F238E27FC236}">
                <a16:creationId xmlns:a16="http://schemas.microsoft.com/office/drawing/2014/main" id="{F432A16D-C6D3-F04C-1E59-713A04600723}"/>
              </a:ext>
            </a:extLst>
          </p:cNvPr>
          <p:cNvPicPr>
            <a:picLocks noChangeAspect="1"/>
          </p:cNvPicPr>
          <p:nvPr userDrawn="1"/>
        </p:nvPicPr>
        <p:blipFill>
          <a:blip r:embed="rId4"/>
          <a:srcRect/>
          <a:stretch/>
        </p:blipFill>
        <p:spPr>
          <a:xfrm>
            <a:off x="6609993" y="4187494"/>
            <a:ext cx="116459" cy="114681"/>
          </a:xfrm>
          <a:prstGeom prst="rect">
            <a:avLst/>
          </a:prstGeom>
        </p:spPr>
      </p:pic>
      <p:pic>
        <p:nvPicPr>
          <p:cNvPr id="21" name="Icon1">
            <a:extLst>
              <a:ext uri="{FF2B5EF4-FFF2-40B4-BE49-F238E27FC236}">
                <a16:creationId xmlns:a16="http://schemas.microsoft.com/office/drawing/2014/main" id="{136909DB-FAFF-FDDC-D4DC-93D9F64872F6}"/>
              </a:ext>
            </a:extLst>
          </p:cNvPr>
          <p:cNvPicPr>
            <a:picLocks noChangeAspect="1"/>
          </p:cNvPicPr>
          <p:nvPr userDrawn="1"/>
        </p:nvPicPr>
        <p:blipFill>
          <a:blip r:embed="rId5"/>
          <a:stretch>
            <a:fillRect/>
          </a:stretch>
        </p:blipFill>
        <p:spPr>
          <a:xfrm>
            <a:off x="6606273" y="3536469"/>
            <a:ext cx="129032" cy="129032"/>
          </a:xfrm>
          <a:prstGeom prst="rect">
            <a:avLst/>
          </a:prstGeom>
        </p:spPr>
      </p:pic>
    </p:spTree>
    <p:extLst>
      <p:ext uri="{BB962C8B-B14F-4D97-AF65-F5344CB8AC3E}">
        <p14:creationId xmlns:p14="http://schemas.microsoft.com/office/powerpoint/2010/main" val="51651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9503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7" r:id="rId7"/>
    <p:sldLayoutId id="2147483655" r:id="rId8"/>
    <p:sldLayoutId id="2147483656" r:id="rId9"/>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24_45EB13B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26_CD31E11A.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41_5D3317C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0D20-2AF0-A745-B62B-5E718D931D06}"/>
              </a:ext>
            </a:extLst>
          </p:cNvPr>
          <p:cNvSpPr>
            <a:spLocks noGrp="1"/>
          </p:cNvSpPr>
          <p:nvPr>
            <p:ph type="ctrTitle"/>
          </p:nvPr>
        </p:nvSpPr>
        <p:spPr>
          <a:xfrm>
            <a:off x="750940" y="1872151"/>
            <a:ext cx="9000000" cy="2215991"/>
          </a:xfrm>
        </p:spPr>
        <p:txBody>
          <a:bodyPr/>
          <a:lstStyle/>
          <a:p>
            <a:pPr algn="ctr"/>
            <a:r>
              <a:rPr lang="de-DE" b="0" dirty="0">
                <a:effectLst/>
                <a:latin typeface="Calibri" panose="020F0502020204030204" pitchFamily="34" charset="0"/>
                <a:ea typeface="Calibri" panose="020F0502020204030204" pitchFamily="34" charset="0"/>
              </a:rPr>
              <a:t>Grundrechte älterer Menschen: Sicherstellung des Zugangs zu öffentlichen Diensten in digitalen Gesellschaften </a:t>
            </a:r>
            <a:br>
              <a:rPr lang="en-GB" dirty="0"/>
            </a:br>
            <a:endParaRPr lang="en-LU" dirty="0"/>
          </a:p>
        </p:txBody>
      </p:sp>
      <p:sp>
        <p:nvSpPr>
          <p:cNvPr id="7" name="Text Placeholder 6">
            <a:extLst>
              <a:ext uri="{FF2B5EF4-FFF2-40B4-BE49-F238E27FC236}">
                <a16:creationId xmlns:a16="http://schemas.microsoft.com/office/drawing/2014/main" id="{0C445A3F-5046-8C4A-AD67-A72B1BC3B384}"/>
              </a:ext>
            </a:extLst>
          </p:cNvPr>
          <p:cNvSpPr>
            <a:spLocks noGrp="1"/>
          </p:cNvSpPr>
          <p:nvPr>
            <p:ph type="body" sz="quarter" idx="13"/>
          </p:nvPr>
        </p:nvSpPr>
        <p:spPr>
          <a:xfrm>
            <a:off x="747396" y="4880078"/>
            <a:ext cx="9749526" cy="533400"/>
          </a:xfrm>
        </p:spPr>
        <p:txBody>
          <a:bodyPr/>
          <a:lstStyle/>
          <a:p>
            <a:pPr algn="l"/>
            <a:endParaRPr lang="en-GB" sz="1800" b="0" i="0" u="none" strike="noStrike" baseline="0" dirty="0">
              <a:solidFill>
                <a:srgbClr val="000000"/>
              </a:solidFill>
              <a:latin typeface="Calibri" panose="020F0502020204030204" pitchFamily="34" charset="0"/>
            </a:endParaRPr>
          </a:p>
          <a:p>
            <a:r>
              <a:rPr lang="en-GB" sz="1800" b="0" i="0" u="none" strike="noStrike" baseline="0" dirty="0">
                <a:solidFill>
                  <a:srgbClr val="000000"/>
                </a:solidFill>
                <a:latin typeface="Calibri" panose="020F0502020204030204" pitchFamily="34" charset="0"/>
              </a:rPr>
              <a:t> </a:t>
            </a:r>
            <a:endParaRPr lang="en-LU" dirty="0">
              <a:solidFill>
                <a:schemeClr val="tx1"/>
              </a:solidFill>
            </a:endParaRPr>
          </a:p>
        </p:txBody>
      </p:sp>
      <p:sp>
        <p:nvSpPr>
          <p:cNvPr id="3" name="Text Placeholder 6">
            <a:extLst>
              <a:ext uri="{FF2B5EF4-FFF2-40B4-BE49-F238E27FC236}">
                <a16:creationId xmlns:a16="http://schemas.microsoft.com/office/drawing/2014/main" id="{E831B9F0-7C8E-E64A-A8F9-0C5C314728C2}"/>
              </a:ext>
            </a:extLst>
          </p:cNvPr>
          <p:cNvSpPr txBox="1">
            <a:spLocks/>
          </p:cNvSpPr>
          <p:nvPr/>
        </p:nvSpPr>
        <p:spPr>
          <a:xfrm>
            <a:off x="872400" y="4352121"/>
            <a:ext cx="9749526" cy="533400"/>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2000" b="0" i="0" kern="1200">
                <a:solidFill>
                  <a:schemeClr val="bg1">
                    <a:lumMod val="40000"/>
                    <a:lumOff val="60000"/>
                  </a:schemeClr>
                </a:solidFill>
                <a:latin typeface="Calibri Light" panose="020F0302020204030204" pitchFamily="34" charset="0"/>
                <a:ea typeface="+mn-ea"/>
                <a:cs typeface="Calibri Light" panose="020F03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LU" dirty="0">
                <a:solidFill>
                  <a:schemeClr val="tx1"/>
                </a:solidFill>
              </a:rPr>
              <a:t>S</a:t>
            </a:r>
            <a:r>
              <a:rPr lang="en-GB" dirty="0" err="1">
                <a:solidFill>
                  <a:schemeClr val="tx1"/>
                </a:solidFill>
              </a:rPr>
              <a:t>abine</a:t>
            </a:r>
            <a:r>
              <a:rPr lang="en-GB" dirty="0">
                <a:solidFill>
                  <a:schemeClr val="tx1"/>
                </a:solidFill>
              </a:rPr>
              <a:t> Springer, FRA</a:t>
            </a:r>
            <a:r>
              <a:rPr lang="en-GB" dirty="0"/>
              <a:t>					</a:t>
            </a:r>
            <a:r>
              <a:rPr lang="en-GB" dirty="0">
                <a:solidFill>
                  <a:schemeClr val="tx1"/>
                </a:solidFill>
              </a:rPr>
              <a:t>10 </a:t>
            </a:r>
            <a:r>
              <a:rPr lang="en-GB" dirty="0" err="1">
                <a:solidFill>
                  <a:schemeClr val="tx1"/>
                </a:solidFill>
              </a:rPr>
              <a:t>Oktober</a:t>
            </a:r>
            <a:r>
              <a:rPr lang="en-GB" dirty="0">
                <a:solidFill>
                  <a:schemeClr val="tx1"/>
                </a:solidFill>
              </a:rPr>
              <a:t> 2023, Wien</a:t>
            </a:r>
            <a:endParaRPr lang="en-LU" dirty="0">
              <a:solidFill>
                <a:schemeClr val="tx1"/>
              </a:solidFill>
            </a:endParaRPr>
          </a:p>
        </p:txBody>
      </p:sp>
    </p:spTree>
    <p:extLst>
      <p:ext uri="{BB962C8B-B14F-4D97-AF65-F5344CB8AC3E}">
        <p14:creationId xmlns:p14="http://schemas.microsoft.com/office/powerpoint/2010/main" val="2817650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D5497-FC11-189B-DA11-FFD48D2A8F5E}"/>
              </a:ext>
            </a:extLst>
          </p:cNvPr>
          <p:cNvSpPr>
            <a:spLocks noGrp="1"/>
          </p:cNvSpPr>
          <p:nvPr>
            <p:ph type="title"/>
          </p:nvPr>
        </p:nvSpPr>
        <p:spPr>
          <a:xfrm>
            <a:off x="685800" y="533400"/>
            <a:ext cx="9000000" cy="387798"/>
          </a:xfrm>
        </p:spPr>
        <p:txBody>
          <a:bodyPr/>
          <a:lstStyle/>
          <a:p>
            <a:r>
              <a:rPr lang="en-GB" dirty="0"/>
              <a:t>Programme und </a:t>
            </a:r>
            <a:r>
              <a:rPr lang="en-GB" dirty="0" err="1"/>
              <a:t>Praktiken</a:t>
            </a:r>
            <a:endParaRPr lang="en-GB" dirty="0"/>
          </a:p>
        </p:txBody>
      </p:sp>
      <p:sp>
        <p:nvSpPr>
          <p:cNvPr id="3" name="Text Placeholder 2">
            <a:extLst>
              <a:ext uri="{FF2B5EF4-FFF2-40B4-BE49-F238E27FC236}">
                <a16:creationId xmlns:a16="http://schemas.microsoft.com/office/drawing/2014/main" id="{49701B2E-2CC5-30D7-6B57-1CEFA1A6F9DB}"/>
              </a:ext>
            </a:extLst>
          </p:cNvPr>
          <p:cNvSpPr>
            <a:spLocks noGrp="1"/>
          </p:cNvSpPr>
          <p:nvPr>
            <p:ph type="body" sz="quarter" idx="10"/>
          </p:nvPr>
        </p:nvSpPr>
        <p:spPr>
          <a:xfrm>
            <a:off x="457200" y="1447800"/>
            <a:ext cx="8984512" cy="3753848"/>
          </a:xfrm>
        </p:spPr>
        <p:txBody>
          <a:bodyPr/>
          <a:lstStyle/>
          <a:p>
            <a:pPr marL="0" indent="0">
              <a:buNone/>
            </a:pPr>
            <a:r>
              <a:rPr lang="de-DE" sz="1800" dirty="0">
                <a:effectLst/>
                <a:latin typeface="Verdana" panose="020B0604030504040204" pitchFamily="34" charset="0"/>
                <a:ea typeface="Calibri" panose="020F0502020204030204" pitchFamily="34" charset="0"/>
                <a:cs typeface="Times New Roman" panose="02020603050405020304" pitchFamily="18" charset="0"/>
              </a:rPr>
              <a:t>In Österreich gibt es eine Reihe von nicht-staatlichen Initiativen und Diensten, die sich auf digitale Kompetenz spezialisiert haben. </a:t>
            </a:r>
          </a:p>
          <a:p>
            <a:r>
              <a:rPr lang="de-DE" sz="1800" dirty="0">
                <a:effectLst/>
                <a:latin typeface="Verdana" panose="020B0604030504040204" pitchFamily="34" charset="0"/>
                <a:ea typeface="Calibri" panose="020F0502020204030204" pitchFamily="34" charset="0"/>
                <a:cs typeface="Times New Roman" panose="02020603050405020304" pitchFamily="18" charset="0"/>
              </a:rPr>
              <a:t>"Das "Institut für angewandte Telekommunikation" (ÖIAT) betreibt die laufende Servicestelle "Digitale SeniorInnen", die Bildungseinrichtungen und TrainerInnen bei der Planung und Umsetzung von Bildungsangeboten zur Digitalisierung für ältere Menschen berät.</a:t>
            </a:r>
          </a:p>
          <a:p>
            <a:r>
              <a:rPr lang="de-DE" sz="1800" dirty="0">
                <a:latin typeface="Verdana" panose="020B0604030504040204" pitchFamily="34" charset="0"/>
                <a:cs typeface="Times New Roman" panose="02020603050405020304" pitchFamily="18" charset="0"/>
              </a:rPr>
              <a:t>In Österreich ist "fit4internet in Austria - Raising Digital </a:t>
            </a:r>
            <a:r>
              <a:rPr lang="de-DE" sz="1800" dirty="0" err="1">
                <a:latin typeface="Verdana" panose="020B0604030504040204" pitchFamily="34" charset="0"/>
                <a:cs typeface="Times New Roman" panose="02020603050405020304" pitchFamily="18" charset="0"/>
              </a:rPr>
              <a:t>Competences</a:t>
            </a:r>
            <a:r>
              <a:rPr lang="de-DE" sz="1800" dirty="0">
                <a:latin typeface="Verdana" panose="020B0604030504040204" pitchFamily="34" charset="0"/>
                <a:cs typeface="Times New Roman" panose="02020603050405020304" pitchFamily="18" charset="0"/>
              </a:rPr>
              <a:t>" ein Verein mit dem Ziel, die digitale Kompetenz der österreichischen Bevölkerung zu verbessern.  </a:t>
            </a:r>
          </a:p>
          <a:p>
            <a:r>
              <a:rPr lang="de-DE" sz="1800" dirty="0">
                <a:latin typeface="Verdana" panose="020B0604030504040204" pitchFamily="34" charset="0"/>
                <a:cs typeface="Times New Roman" panose="02020603050405020304" pitchFamily="18" charset="0"/>
              </a:rPr>
              <a:t>Mehrere Angebote richten sich explizit an die Altersgruppe 60+. Gemeinsam mit dem Österreichischen Seniorenrat initiierte der Verein "Coffee Digital", eine kostenfreie, persönliche Trainingsreihe. </a:t>
            </a:r>
          </a:p>
          <a:p>
            <a:endParaRPr lang="de-DE" sz="1800" dirty="0">
              <a:latin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1446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59AB9-176D-3214-6110-AC0A16EAABE1}"/>
              </a:ext>
            </a:extLst>
          </p:cNvPr>
          <p:cNvSpPr>
            <a:spLocks noGrp="1"/>
          </p:cNvSpPr>
          <p:nvPr>
            <p:ph type="title"/>
          </p:nvPr>
        </p:nvSpPr>
        <p:spPr>
          <a:xfrm>
            <a:off x="533400" y="381000"/>
            <a:ext cx="9000000" cy="387798"/>
          </a:xfrm>
        </p:spPr>
        <p:txBody>
          <a:bodyPr/>
          <a:lstStyle/>
          <a:p>
            <a:r>
              <a:rPr lang="de-DE" dirty="0"/>
              <a:t>Forschung und Daten </a:t>
            </a:r>
            <a:endParaRPr lang="en-GB" dirty="0"/>
          </a:p>
        </p:txBody>
      </p:sp>
      <p:sp>
        <p:nvSpPr>
          <p:cNvPr id="3" name="Text Placeholder 2">
            <a:extLst>
              <a:ext uri="{FF2B5EF4-FFF2-40B4-BE49-F238E27FC236}">
                <a16:creationId xmlns:a16="http://schemas.microsoft.com/office/drawing/2014/main" id="{E05BB78D-65AA-27DD-00AA-F2E1BDBA7F08}"/>
              </a:ext>
            </a:extLst>
          </p:cNvPr>
          <p:cNvSpPr>
            <a:spLocks noGrp="1"/>
          </p:cNvSpPr>
          <p:nvPr>
            <p:ph type="body" sz="quarter" idx="10"/>
          </p:nvPr>
        </p:nvSpPr>
        <p:spPr>
          <a:xfrm>
            <a:off x="381000" y="1066800"/>
            <a:ext cx="10972800" cy="5148332"/>
          </a:xfrm>
        </p:spPr>
        <p:txBody>
          <a:bodyPr/>
          <a:lstStyle/>
          <a:p>
            <a:pPr marL="0" indent="0" algn="just">
              <a:lnSpc>
                <a:spcPct val="115000"/>
              </a:lnSpc>
              <a:spcAft>
                <a:spcPts val="1000"/>
              </a:spcAft>
              <a:buNone/>
            </a:pPr>
            <a:r>
              <a:rPr lang="de-DE" sz="1800" dirty="0">
                <a:effectLst/>
                <a:latin typeface="Verdana" panose="020B0604030504040204" pitchFamily="34" charset="0"/>
                <a:ea typeface="Calibri" panose="020F0502020204030204" pitchFamily="34" charset="0"/>
                <a:cs typeface="Times New Roman" panose="02020603050405020304" pitchFamily="18" charset="0"/>
              </a:rPr>
              <a:t>Das </a:t>
            </a:r>
            <a:r>
              <a:rPr lang="de-DE" sz="1800" b="1" dirty="0">
                <a:effectLst/>
                <a:latin typeface="Verdana" panose="020B0604030504040204" pitchFamily="34" charset="0"/>
                <a:ea typeface="Calibri" panose="020F0502020204030204" pitchFamily="34" charset="0"/>
                <a:cs typeface="Times New Roman" panose="02020603050405020304" pitchFamily="18" charset="0"/>
              </a:rPr>
              <a:t>Policy Paper "Digitale Inklusion" der Arbeiterkammer Wien zieht Bilanz über die "erste digitale Kluft" (Zugang zu Hardware) und die "zweite digitale Kluft" </a:t>
            </a:r>
            <a:r>
              <a:rPr lang="de-DE" sz="1800" dirty="0">
                <a:effectLst/>
                <a:latin typeface="Verdana" panose="020B0604030504040204" pitchFamily="34" charset="0"/>
                <a:ea typeface="Calibri" panose="020F0502020204030204" pitchFamily="34" charset="0"/>
                <a:cs typeface="Times New Roman" panose="02020603050405020304" pitchFamily="18" charset="0"/>
              </a:rPr>
              <a:t>(Nutzerkompetenzen) in Österreich. </a:t>
            </a:r>
          </a:p>
          <a:p>
            <a:pPr algn="just">
              <a:lnSpc>
                <a:spcPct val="115000"/>
              </a:lnSpc>
              <a:spcAft>
                <a:spcPts val="1000"/>
              </a:spcAft>
            </a:pPr>
            <a:r>
              <a:rPr lang="de-DE" sz="1800" dirty="0">
                <a:effectLst/>
                <a:latin typeface="Verdana" panose="020B0604030504040204" pitchFamily="34" charset="0"/>
                <a:ea typeface="Calibri" panose="020F0502020204030204" pitchFamily="34" charset="0"/>
                <a:cs typeface="Times New Roman" panose="02020603050405020304" pitchFamily="18" charset="0"/>
              </a:rPr>
              <a:t>der Zugang zum Internet und zur Hardware in Österreich nicht gleichmäßig verteilt</a:t>
            </a:r>
          </a:p>
          <a:p>
            <a:pPr algn="just">
              <a:lnSpc>
                <a:spcPct val="115000"/>
              </a:lnSpc>
              <a:spcAft>
                <a:spcPts val="1000"/>
              </a:spcAft>
            </a:pPr>
            <a:r>
              <a:rPr lang="de-DE" sz="1800" dirty="0">
                <a:effectLst/>
                <a:latin typeface="Verdana" panose="020B0604030504040204" pitchFamily="34" charset="0"/>
                <a:ea typeface="Calibri" panose="020F0502020204030204" pitchFamily="34" charset="0"/>
                <a:cs typeface="Times New Roman" panose="02020603050405020304" pitchFamily="18" charset="0"/>
              </a:rPr>
              <a:t>mangelndes Wissen führt zu einer Scheu im digitalen Bereich, insbesondere bei marginalisierten Gruppen</a:t>
            </a:r>
            <a:r>
              <a:rPr lang="de-DE" sz="1800" dirty="0">
                <a:latin typeface="Verdana" panose="020B0604030504040204" pitchFamily="34" charset="0"/>
                <a:ea typeface="Calibri" panose="020F0502020204030204" pitchFamily="34" charset="0"/>
                <a:cs typeface="Times New Roman" panose="02020603050405020304" pitchFamily="18" charset="0"/>
              </a:rPr>
              <a:t>. Auch Personen über 65 Jahre sind v</a:t>
            </a:r>
            <a:r>
              <a:rPr lang="de-DE" sz="1800" dirty="0">
                <a:effectLst/>
                <a:latin typeface="Verdana" panose="020B0604030504040204" pitchFamily="34" charset="0"/>
                <a:ea typeface="Calibri" panose="020F0502020204030204" pitchFamily="34" charset="0"/>
                <a:cs typeface="Times New Roman" panose="02020603050405020304" pitchFamily="18" charset="0"/>
              </a:rPr>
              <a:t>on digitaler Ausgrenzung betroffen </a:t>
            </a:r>
          </a:p>
          <a:p>
            <a:pPr algn="just">
              <a:lnSpc>
                <a:spcPct val="115000"/>
              </a:lnSpc>
              <a:spcAft>
                <a:spcPts val="1000"/>
              </a:spcAft>
            </a:pPr>
            <a:r>
              <a:rPr lang="de-DE" sz="1800" dirty="0">
                <a:effectLst/>
                <a:latin typeface="Verdana" panose="020B0604030504040204" pitchFamily="34" charset="0"/>
                <a:ea typeface="Calibri" panose="020F0502020204030204" pitchFamily="34" charset="0"/>
                <a:cs typeface="Times New Roman" panose="02020603050405020304" pitchFamily="18" charset="0"/>
              </a:rPr>
              <a:t>Empfehlung zum E-Government: "Die Digitalisierung von öffentlichen Dienstleistungen erfordert einen </a:t>
            </a:r>
            <a:r>
              <a:rPr lang="de-DE" sz="1800" dirty="0" err="1">
                <a:latin typeface="Verdana" panose="020B0604030504040204" pitchFamily="34" charset="0"/>
                <a:ea typeface="Calibri" panose="020F0502020204030204" pitchFamily="34" charset="0"/>
                <a:cs typeface="Times New Roman" panose="02020603050405020304" pitchFamily="18" charset="0"/>
              </a:rPr>
              <a:t>c</a:t>
            </a:r>
            <a:r>
              <a:rPr lang="de-DE" sz="1800" dirty="0" err="1">
                <a:effectLst/>
                <a:latin typeface="Verdana" panose="020B0604030504040204" pitchFamily="34" charset="0"/>
                <a:ea typeface="Calibri" panose="020F0502020204030204" pitchFamily="34" charset="0"/>
                <a:cs typeface="Times New Roman" panose="02020603050405020304" pitchFamily="18" charset="0"/>
              </a:rPr>
              <a:t>o</a:t>
            </a:r>
            <a:r>
              <a:rPr lang="de-DE" sz="1800" dirty="0">
                <a:effectLst/>
                <a:latin typeface="Verdana" panose="020B0604030504040204" pitchFamily="34" charset="0"/>
                <a:ea typeface="Calibri" panose="020F0502020204030204" pitchFamily="34" charset="0"/>
                <a:cs typeface="Times New Roman" panose="02020603050405020304" pitchFamily="18" charset="0"/>
              </a:rPr>
              <a:t>-kreativen Prozess unter Einbeziehung aller relevanten Zielgruppen und Betroffenen. Dieser Prozess muss durch laufende Evaluationen und normkritische Anpassungen unterstützt werden</a:t>
            </a:r>
            <a:r>
              <a:rPr lang="de-DE" sz="1800" dirty="0">
                <a:latin typeface="Verdana" panose="020B0604030504040204" pitchFamily="34" charset="0"/>
                <a:cs typeface="Times New Roman" panose="02020603050405020304" pitchFamily="18" charset="0"/>
              </a:rPr>
              <a:t>.“</a:t>
            </a:r>
          </a:p>
          <a:p>
            <a:pPr marL="0" indent="0" algn="just">
              <a:lnSpc>
                <a:spcPct val="115000"/>
              </a:lnSpc>
              <a:spcAft>
                <a:spcPts val="10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Berger, Ch.,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Lethner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 and Moder, C. (2021), </a:t>
            </a:r>
            <a:r>
              <a:rPr lang="en-US" sz="1800" u="sng"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Digitale</a:t>
            </a:r>
            <a:r>
              <a:rPr lang="en-US" sz="1800" u="sng"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1800" u="sng"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Inklusion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AK Policy Paper, Chamber of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Vienna, June 2021.</a:t>
            </a:r>
            <a:endParaRPr lang="en-GB" dirty="0"/>
          </a:p>
        </p:txBody>
      </p:sp>
    </p:spTree>
    <p:extLst>
      <p:ext uri="{BB962C8B-B14F-4D97-AF65-F5344CB8AC3E}">
        <p14:creationId xmlns:p14="http://schemas.microsoft.com/office/powerpoint/2010/main" val="306602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0994F-151D-0D54-9501-3678D6223F06}"/>
              </a:ext>
            </a:extLst>
          </p:cNvPr>
          <p:cNvSpPr>
            <a:spLocks noGrp="1"/>
          </p:cNvSpPr>
          <p:nvPr>
            <p:ph type="title"/>
          </p:nvPr>
        </p:nvSpPr>
        <p:spPr>
          <a:xfrm>
            <a:off x="304800" y="-6799"/>
            <a:ext cx="11506200" cy="775597"/>
          </a:xfrm>
        </p:spPr>
        <p:txBody>
          <a:bodyPr/>
          <a:lstStyle/>
          <a:p>
            <a:r>
              <a:rPr lang="de-DE" dirty="0"/>
              <a:t>Vielversprechende Praktiken zur Überwindung der (grauen) digitalen Kluft (1) </a:t>
            </a:r>
            <a:endParaRPr lang="en-GB" dirty="0"/>
          </a:p>
        </p:txBody>
      </p:sp>
      <p:sp>
        <p:nvSpPr>
          <p:cNvPr id="3" name="Text Placeholder 2">
            <a:extLst>
              <a:ext uri="{FF2B5EF4-FFF2-40B4-BE49-F238E27FC236}">
                <a16:creationId xmlns:a16="http://schemas.microsoft.com/office/drawing/2014/main" id="{CB6131B9-87D2-99D6-BCE7-2CFB438D8D73}"/>
              </a:ext>
            </a:extLst>
          </p:cNvPr>
          <p:cNvSpPr>
            <a:spLocks noGrp="1"/>
          </p:cNvSpPr>
          <p:nvPr>
            <p:ph type="body" sz="quarter" idx="10"/>
          </p:nvPr>
        </p:nvSpPr>
        <p:spPr>
          <a:xfrm>
            <a:off x="533400" y="1066800"/>
            <a:ext cx="10861677" cy="6224781"/>
          </a:xfrm>
        </p:spPr>
        <p:txBody>
          <a:bodyPr wrap="square" lIns="0" tIns="0" rIns="0" bIns="0" anchor="t">
            <a:spAutoFit/>
          </a:bodyPr>
          <a:lstStyle/>
          <a:p>
            <a:pPr marL="0" indent="0">
              <a:buNone/>
            </a:pPr>
            <a:r>
              <a:rPr lang="de-DE" b="1" dirty="0">
                <a:cs typeface="Calibri"/>
              </a:rPr>
              <a:t>Erste Ebene der digitale Kluft - Zugang zu Infrastruktur und Geräten: Erschwinglichkeit </a:t>
            </a:r>
          </a:p>
          <a:p>
            <a:pPr marL="0" indent="0">
              <a:buNone/>
            </a:pPr>
            <a:r>
              <a:rPr lang="de-DE" sz="1600" dirty="0">
                <a:solidFill>
                  <a:srgbClr val="0A0A0A"/>
                </a:solidFill>
                <a:latin typeface="Calibri" panose="020F0502020204030204" pitchFamily="34" charset="0"/>
                <a:cs typeface="Calibri" panose="020F0502020204030204" pitchFamily="34" charset="0"/>
              </a:rPr>
              <a:t>Das slowakische Konjunkturprogramm sieht die Verteilung von "Senioren-Tablets" an Menschen über 70 Jahre vor. Diese Tablets sollten Anwendungen enthalten, die einen einfachen Zugang zum Internet, zu Nachrichtenanwendungen, Kommunikationstools (E-Mail, Textnachrichten, Anrufe) und Gesundheitsanwendungen (Gesundheitstagebuch, Kalender für Arztbesuche und möglicherweise auch eine Verbindung zu Gesundheitsdatenbanken) bieten. Sie sollten auch eine Verbindung zu ausgewählten öffentlichen elektronischen Diensten herstellen, die auf spezifische Lebenssituationen von Rentnern eingehen.</a:t>
            </a:r>
          </a:p>
          <a:p>
            <a:pPr marL="0" indent="0">
              <a:buNone/>
            </a:pPr>
            <a:r>
              <a:rPr lang="de-DE" b="1" dirty="0">
                <a:cs typeface="Calibri"/>
              </a:rPr>
              <a:t>Zweite Ebene der digitalen Kluft - Internetnutzung und digitale Fähigkeiten: Interesse und Ausbildung</a:t>
            </a:r>
            <a:endParaRPr lang="en-GB" b="1" dirty="0">
              <a:cs typeface="Calibri"/>
            </a:endParaRPr>
          </a:p>
          <a:p>
            <a:pPr lvl="1"/>
            <a:r>
              <a:rPr lang="de-DE" dirty="0">
                <a:cs typeface="Calibri"/>
              </a:rPr>
              <a:t>Maßnahmen zur digitalen Integration</a:t>
            </a:r>
          </a:p>
          <a:p>
            <a:pPr lvl="1"/>
            <a:r>
              <a:rPr lang="de-DE" dirty="0">
                <a:cs typeface="Calibri"/>
              </a:rPr>
              <a:t>Forderung digitaler Kompetenz während des gesamten Lebenszyklus</a:t>
            </a:r>
          </a:p>
          <a:p>
            <a:pPr lvl="1"/>
            <a:r>
              <a:rPr lang="de-DE" dirty="0">
                <a:cs typeface="Calibri"/>
              </a:rPr>
              <a:t>gezielte Offline- und digitale Unterstützungsdienste</a:t>
            </a:r>
          </a:p>
          <a:p>
            <a:pPr lvl="1"/>
            <a:r>
              <a:rPr lang="de-DE" dirty="0">
                <a:cs typeface="Calibri"/>
              </a:rPr>
              <a:t>integrative und nutzerzentrierte Gestaltung von Diensten durch Co-</a:t>
            </a:r>
            <a:r>
              <a:rPr lang="de-DE" dirty="0" err="1">
                <a:cs typeface="Calibri"/>
              </a:rPr>
              <a:t>Creation</a:t>
            </a:r>
            <a:r>
              <a:rPr lang="de-DE" dirty="0">
                <a:cs typeface="Calibri"/>
              </a:rPr>
              <a:t>, Co-Design und partizipative Gestaltung</a:t>
            </a:r>
          </a:p>
          <a:p>
            <a:pPr marL="0" lvl="1" indent="0">
              <a:spcBef>
                <a:spcPts val="1000"/>
              </a:spcBef>
              <a:buNone/>
            </a:pPr>
            <a:r>
              <a:rPr lang="de-DE" sz="1600" dirty="0">
                <a:solidFill>
                  <a:srgbClr val="0A0A0A"/>
                </a:solidFill>
                <a:latin typeface="Calibri" panose="020F0502020204030204" pitchFamily="34" charset="0"/>
                <a:cs typeface="Calibri" panose="020F0502020204030204" pitchFamily="34" charset="0"/>
              </a:rPr>
              <a:t>Die nationale italienische Initiative Digital </a:t>
            </a:r>
            <a:r>
              <a:rPr lang="de-DE" sz="1600" dirty="0" err="1">
                <a:solidFill>
                  <a:srgbClr val="0A0A0A"/>
                </a:solidFill>
                <a:latin typeface="Calibri" panose="020F0502020204030204" pitchFamily="34" charset="0"/>
                <a:cs typeface="Calibri" panose="020F0502020204030204" pitchFamily="34" charset="0"/>
              </a:rPr>
              <a:t>Republic</a:t>
            </a:r>
            <a:r>
              <a:rPr lang="de-DE" sz="1600" dirty="0">
                <a:solidFill>
                  <a:srgbClr val="0A0A0A"/>
                </a:solidFill>
                <a:latin typeface="Calibri" panose="020F0502020204030204" pitchFamily="34" charset="0"/>
                <a:cs typeface="Calibri" panose="020F0502020204030204" pitchFamily="34" charset="0"/>
              </a:rPr>
              <a:t> geht die digitale Kluft an, indem sie eine "digitale Akademie" aufbaut. Sie stellt allen Menschen Bildungsmaterial zur Verfügung, um sicherzustellen, dass digitale Lösungen für Menschen mit unterschiedlichem Hintergrund zugänglich werden. Die Initiative fördert auch die Entwicklung von Programmen für lebenslanges Lernen und Materialien für digitale Fähigkeiten. Sie ehrt die Akteure durch die Verleihung nationaler Preise für digitale Kompetenzen in vier Kategorien: digital für alle, digital inklusiv, digital gegen Geschlechterunterschiede und digital in der Schulbildung.</a:t>
            </a:r>
          </a:p>
          <a:p>
            <a:pPr marL="0" lvl="1" indent="0">
              <a:spcBef>
                <a:spcPts val="1000"/>
              </a:spcBef>
              <a:buNone/>
            </a:pPr>
            <a:r>
              <a:rPr lang="de-DE" sz="1600" dirty="0">
                <a:solidFill>
                  <a:srgbClr val="0A0A0A"/>
                </a:solidFill>
                <a:latin typeface="Calibri" panose="020F0502020204030204" pitchFamily="34" charset="0"/>
                <a:cs typeface="Calibri" panose="020F0502020204030204" pitchFamily="34" charset="0"/>
              </a:rPr>
              <a:t>Andere Länder, wie Estland, Lettland, die Niederlande, Nordmazedonien und Schweden, nutzen öffentliche Bibliotheken zur Förderung der digitalen Kompetenz.</a:t>
            </a:r>
            <a:endParaRPr lang="en-GB" sz="1600" dirty="0">
              <a:solidFill>
                <a:srgbClr val="0A0A0A"/>
              </a:solidFill>
              <a:latin typeface="Calibri" panose="020F0502020204030204" pitchFamily="34" charset="0"/>
              <a:cs typeface="Calibri" panose="020F0502020204030204" pitchFamily="34" charset="0"/>
            </a:endParaRPr>
          </a:p>
          <a:p>
            <a:pPr lvl="1"/>
            <a:endParaRPr lang="en-GB" sz="2400" dirty="0">
              <a:cs typeface="Calibri"/>
            </a:endParaRPr>
          </a:p>
          <a:p>
            <a:endParaRPr lang="en-GB" sz="2400" dirty="0">
              <a:cs typeface="Calibri"/>
            </a:endParaRPr>
          </a:p>
        </p:txBody>
      </p:sp>
    </p:spTree>
    <p:extLst>
      <p:ext uri="{BB962C8B-B14F-4D97-AF65-F5344CB8AC3E}">
        <p14:creationId xmlns:p14="http://schemas.microsoft.com/office/powerpoint/2010/main" val="1384541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EEC724-D09F-A315-350C-2E6C3BAF27C4}"/>
              </a:ext>
            </a:extLst>
          </p:cNvPr>
          <p:cNvSpPr>
            <a:spLocks noGrp="1"/>
          </p:cNvSpPr>
          <p:nvPr>
            <p:ph type="body" sz="quarter" idx="10"/>
          </p:nvPr>
        </p:nvSpPr>
        <p:spPr>
          <a:xfrm>
            <a:off x="327837" y="1066800"/>
            <a:ext cx="11277600" cy="3449149"/>
          </a:xfrm>
        </p:spPr>
        <p:txBody>
          <a:bodyPr/>
          <a:lstStyle/>
          <a:p>
            <a:pPr marL="0" lvl="1" indent="0">
              <a:spcBef>
                <a:spcPts val="1000"/>
              </a:spcBef>
              <a:buNone/>
            </a:pPr>
            <a:r>
              <a:rPr lang="de-DE" b="1" dirty="0">
                <a:cs typeface="Calibri"/>
              </a:rPr>
              <a:t>Dritte Ebene der Digitale Kluft – Ungleichheit der Ergebnisse: Stärkung der Benutzer</a:t>
            </a:r>
          </a:p>
          <a:p>
            <a:pPr algn="l" rtl="0"/>
            <a:r>
              <a:rPr lang="de-DE" dirty="0">
                <a:cs typeface="Calibri"/>
              </a:rPr>
              <a:t>Bekämpfung von Stereotypen (ältere Menschen sind unfähig, technikfeindlich oder nicht bereit, sich mit IKT auseinanderzusetzen)</a:t>
            </a:r>
          </a:p>
          <a:p>
            <a:pPr algn="l" rtl="0"/>
            <a:r>
              <a:rPr lang="de-DE" dirty="0">
                <a:cs typeface="Calibri"/>
              </a:rPr>
              <a:t>Inklusives und nutzerzentriertes Servicedesign durch Co-</a:t>
            </a:r>
            <a:r>
              <a:rPr lang="de-DE" dirty="0" err="1">
                <a:cs typeface="Calibri"/>
              </a:rPr>
              <a:t>Creation</a:t>
            </a:r>
            <a:r>
              <a:rPr lang="de-DE" dirty="0">
                <a:cs typeface="Calibri"/>
              </a:rPr>
              <a:t>, Co-Design und partizipatives Design </a:t>
            </a:r>
          </a:p>
          <a:p>
            <a:pPr marL="0" indent="0">
              <a:buNone/>
            </a:pPr>
            <a:r>
              <a:rPr lang="de-DE" sz="1600" dirty="0">
                <a:solidFill>
                  <a:srgbClr val="0A0A0A"/>
                </a:solidFill>
                <a:latin typeface="Calibri" panose="020F0502020204030204" pitchFamily="34" charset="0"/>
                <a:cs typeface="Calibri" panose="020F0502020204030204" pitchFamily="34" charset="0"/>
              </a:rPr>
              <a:t>Die nationale digitale Strategie [250] in </a:t>
            </a:r>
            <a:r>
              <a:rPr lang="de-DE" sz="1600" b="1" dirty="0">
                <a:solidFill>
                  <a:srgbClr val="0A0A0A"/>
                </a:solidFill>
                <a:latin typeface="Calibri" panose="020F0502020204030204" pitchFamily="34" charset="0"/>
                <a:cs typeface="Calibri" panose="020F0502020204030204" pitchFamily="34" charset="0"/>
              </a:rPr>
              <a:t>Zypern</a:t>
            </a:r>
            <a:r>
              <a:rPr lang="de-DE" sz="1600" dirty="0">
                <a:solidFill>
                  <a:srgbClr val="0A0A0A"/>
                </a:solidFill>
                <a:latin typeface="Calibri" panose="020F0502020204030204" pitchFamily="34" charset="0"/>
                <a:cs typeface="Calibri" panose="020F0502020204030204" pitchFamily="34" charset="0"/>
              </a:rPr>
              <a:t> verfolgt einen prinzipienbasierten Ansatz für die digitale Transformation. „Benutzerzentriert“ und „inklusiv und universell“ sind seine Leitprinzipien. Es fördert ein neues Bereitstellungsmodell für die Entwicklung hochwertiger End-</a:t>
            </a:r>
            <a:r>
              <a:rPr lang="de-DE" sz="1600" dirty="0" err="1">
                <a:solidFill>
                  <a:srgbClr val="0A0A0A"/>
                </a:solidFill>
                <a:latin typeface="Calibri" panose="020F0502020204030204" pitchFamily="34" charset="0"/>
                <a:cs typeface="Calibri" panose="020F0502020204030204" pitchFamily="34" charset="0"/>
              </a:rPr>
              <a:t>to</a:t>
            </a:r>
            <a:r>
              <a:rPr lang="de-DE" sz="1600" dirty="0">
                <a:solidFill>
                  <a:srgbClr val="0A0A0A"/>
                </a:solidFill>
                <a:latin typeface="Calibri" panose="020F0502020204030204" pitchFamily="34" charset="0"/>
                <a:cs typeface="Calibri" panose="020F0502020204030204" pitchFamily="34" charset="0"/>
              </a:rPr>
              <a:t>-End-Digitaldienste, das sogenannte Digital Services Factory-Modell. Ziel der Digital Services Factory ist es, die Lebensqualität der Bürger zu verbessern, indem 100 % der öffentlichen Dienstleistungen benutzerfreundlich, effizient und effektiv online bereitgestellt werden. Um eine größtmögliche Benutzerfreundlichkeit zu gewährleisten, werden Bürger mit unterschiedlichem Hintergrund in den gesamten Designprozess einbezogen.</a:t>
            </a:r>
          </a:p>
          <a:p>
            <a:pPr marL="0" indent="0">
              <a:buNone/>
            </a:pPr>
            <a:br>
              <a:rPr lang="de-DE" b="0" i="0" dirty="0">
                <a:solidFill>
                  <a:srgbClr val="5F6368"/>
                </a:solidFill>
                <a:effectLst/>
                <a:latin typeface="Roboto" panose="02000000000000000000" pitchFamily="2" charset="0"/>
              </a:rPr>
            </a:br>
            <a:endParaRPr lang="en-GB" sz="1600" b="1" dirty="0">
              <a:solidFill>
                <a:srgbClr val="0A0A0A"/>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4FD7BE5A-71D0-709C-9C9C-914F8245E13A}"/>
              </a:ext>
            </a:extLst>
          </p:cNvPr>
          <p:cNvSpPr>
            <a:spLocks noGrp="1"/>
          </p:cNvSpPr>
          <p:nvPr>
            <p:ph type="title"/>
          </p:nvPr>
        </p:nvSpPr>
        <p:spPr>
          <a:xfrm>
            <a:off x="304800" y="381000"/>
            <a:ext cx="11506200" cy="387798"/>
          </a:xfrm>
        </p:spPr>
        <p:txBody>
          <a:bodyPr/>
          <a:lstStyle/>
          <a:p>
            <a:r>
              <a:rPr lang="de-DE" dirty="0"/>
              <a:t>Vielversprechende Praktiken zur Überwindung der (grauen) digitalen Kluft (2) </a:t>
            </a:r>
            <a:endParaRPr lang="en-GB" dirty="0"/>
          </a:p>
        </p:txBody>
      </p:sp>
    </p:spTree>
    <p:extLst>
      <p:ext uri="{BB962C8B-B14F-4D97-AF65-F5344CB8AC3E}">
        <p14:creationId xmlns:p14="http://schemas.microsoft.com/office/powerpoint/2010/main" val="275131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1D8E-6B54-F3EA-7881-FC171887D691}"/>
              </a:ext>
            </a:extLst>
          </p:cNvPr>
          <p:cNvSpPr>
            <a:spLocks noGrp="1"/>
          </p:cNvSpPr>
          <p:nvPr>
            <p:ph type="title"/>
          </p:nvPr>
        </p:nvSpPr>
        <p:spPr>
          <a:xfrm>
            <a:off x="533400" y="228600"/>
            <a:ext cx="9000000" cy="387798"/>
          </a:xfrm>
        </p:spPr>
        <p:txBody>
          <a:bodyPr/>
          <a:lstStyle/>
          <a:p>
            <a:r>
              <a:rPr lang="de-DE" dirty="0"/>
              <a:t>Wie kann es weiter gehen?</a:t>
            </a:r>
            <a:endParaRPr lang="en-GB" dirty="0"/>
          </a:p>
        </p:txBody>
      </p:sp>
      <p:sp>
        <p:nvSpPr>
          <p:cNvPr id="3" name="Text Placeholder 2">
            <a:extLst>
              <a:ext uri="{FF2B5EF4-FFF2-40B4-BE49-F238E27FC236}">
                <a16:creationId xmlns:a16="http://schemas.microsoft.com/office/drawing/2014/main" id="{92FAD0FA-B324-5309-F0FF-D210DE4BE98E}"/>
              </a:ext>
            </a:extLst>
          </p:cNvPr>
          <p:cNvSpPr>
            <a:spLocks noGrp="1"/>
          </p:cNvSpPr>
          <p:nvPr>
            <p:ph type="body" sz="quarter" idx="10"/>
          </p:nvPr>
        </p:nvSpPr>
        <p:spPr>
          <a:xfrm>
            <a:off x="381000" y="762000"/>
            <a:ext cx="11353800" cy="5812873"/>
          </a:xfrm>
        </p:spPr>
        <p:txBody>
          <a:bodyPr/>
          <a:lstStyle/>
          <a:p>
            <a:pPr marL="0" indent="0">
              <a:buNone/>
            </a:pPr>
            <a:r>
              <a:rPr lang="de-DE" b="1" dirty="0"/>
              <a:t>Anwenden einer Grundrechtsperspektive auf das Altern</a:t>
            </a:r>
          </a:p>
          <a:p>
            <a:pPr marL="0" indent="0">
              <a:lnSpc>
                <a:spcPct val="100000"/>
              </a:lnSpc>
              <a:spcBef>
                <a:spcPts val="600"/>
              </a:spcBef>
              <a:buNone/>
            </a:pPr>
            <a:r>
              <a:rPr lang="de-DE" dirty="0"/>
              <a:t>- </a:t>
            </a:r>
            <a:r>
              <a:rPr lang="de-DE" sz="1800" dirty="0"/>
              <a:t>Rechtebasierte und lebenszyklusorientierte Perspektive</a:t>
            </a:r>
          </a:p>
          <a:p>
            <a:pPr marL="0" indent="0">
              <a:lnSpc>
                <a:spcPct val="100000"/>
              </a:lnSpc>
              <a:spcBef>
                <a:spcPts val="600"/>
              </a:spcBef>
              <a:buNone/>
            </a:pPr>
            <a:r>
              <a:rPr lang="de-DE" sz="1800" dirty="0"/>
              <a:t>- Expliziter rechtlicher Schutz der Rechte älterer Menschen in digitalen Gesellschaften auf nationaler Ebene </a:t>
            </a:r>
          </a:p>
          <a:p>
            <a:pPr marL="0" indent="0">
              <a:lnSpc>
                <a:spcPct val="100000"/>
              </a:lnSpc>
              <a:spcBef>
                <a:spcPts val="600"/>
              </a:spcBef>
              <a:buNone/>
            </a:pPr>
            <a:r>
              <a:rPr lang="de-DE" sz="1800" dirty="0"/>
              <a:t>- Sicherstellen, dass kohärentes Monitoring eine systematische Bewertung ermöglicht</a:t>
            </a:r>
          </a:p>
          <a:p>
            <a:pPr marL="0" indent="0">
              <a:lnSpc>
                <a:spcPct val="100000"/>
              </a:lnSpc>
              <a:spcBef>
                <a:spcPts val="600"/>
              </a:spcBef>
              <a:buNone/>
            </a:pPr>
            <a:r>
              <a:rPr lang="de-DE" sz="1800" dirty="0"/>
              <a:t>- Sicherstellen der politischen Teilhabe für alle, da Konsultationen immer öfter online stattfinden    </a:t>
            </a:r>
          </a:p>
          <a:p>
            <a:pPr marL="0" indent="0">
              <a:buNone/>
            </a:pPr>
            <a:r>
              <a:rPr lang="de-DE" b="1" dirty="0"/>
              <a:t>Bekämpfen von Altersdiskriminierung </a:t>
            </a:r>
          </a:p>
          <a:p>
            <a:pPr marL="0" indent="0">
              <a:lnSpc>
                <a:spcPct val="100000"/>
              </a:lnSpc>
              <a:spcBef>
                <a:spcPts val="600"/>
              </a:spcBef>
              <a:buNone/>
            </a:pPr>
            <a:r>
              <a:rPr lang="de-DE" sz="1800" dirty="0"/>
              <a:t>- Bekämpfen des defizitorientierten Bildes von älteren Menschen</a:t>
            </a:r>
          </a:p>
          <a:p>
            <a:pPr marL="0" indent="0">
              <a:lnSpc>
                <a:spcPct val="100000"/>
              </a:lnSpc>
              <a:spcBef>
                <a:spcPts val="600"/>
              </a:spcBef>
              <a:buNone/>
            </a:pPr>
            <a:r>
              <a:rPr lang="de-DE" sz="1800" dirty="0"/>
              <a:t>- Systematisches einbeziehen von Personen ab 65 in Maßnahmen für lebenslanges Lernen  </a:t>
            </a:r>
          </a:p>
          <a:p>
            <a:pPr marL="0" indent="0">
              <a:lnSpc>
                <a:spcPct val="100000"/>
              </a:lnSpc>
              <a:spcBef>
                <a:spcPts val="600"/>
              </a:spcBef>
              <a:buNone/>
            </a:pPr>
            <a:r>
              <a:rPr lang="de-DE" sz="1800" dirty="0"/>
              <a:t>- Einbeziehen älterer Menschen in die Gestaltung integrativer, barrierefreier digitaler Dienste und der Kundenbetreuung</a:t>
            </a:r>
          </a:p>
          <a:p>
            <a:pPr marL="0" indent="0">
              <a:lnSpc>
                <a:spcPct val="100000"/>
              </a:lnSpc>
              <a:spcBef>
                <a:spcPts val="600"/>
              </a:spcBef>
              <a:buNone/>
            </a:pPr>
            <a:r>
              <a:rPr lang="de-DE" sz="1800" dirty="0"/>
              <a:t>- Vermeiden willkürlicher Definitionen von "alt", Altersgrenzen oder die Verwendung von "Erwachsener„ für die Altersgruppe 16-74-Jährige</a:t>
            </a:r>
          </a:p>
          <a:p>
            <a:pPr marL="0" indent="0">
              <a:buNone/>
            </a:pPr>
            <a:r>
              <a:rPr lang="de-DE" sz="1800" dirty="0"/>
              <a:t>- Unterstützen älterer Menschen bei der Überwindung von Vorurteilen, der Beschäftigung mit neuen Technologien und dem Erlernen digitaler Fähigkeiten</a:t>
            </a:r>
          </a:p>
          <a:p>
            <a:pPr marL="0" indent="0">
              <a:buNone/>
            </a:pPr>
            <a:r>
              <a:rPr lang="de-DE" b="1" dirty="0"/>
              <a:t>Inklusive Überwachung und Datenerhebung </a:t>
            </a:r>
          </a:p>
          <a:p>
            <a:pPr marL="0" indent="0">
              <a:buNone/>
            </a:pPr>
            <a:r>
              <a:rPr lang="de-DE" sz="1800" dirty="0"/>
              <a:t>- Einbeziehung von älteren Menschen über 75 in die Datenerhebung für digitale Indikatoren</a:t>
            </a:r>
          </a:p>
          <a:p>
            <a:pPr marL="0" indent="0">
              <a:buNone/>
            </a:pPr>
            <a:r>
              <a:rPr lang="de-DE" sz="1800" dirty="0"/>
              <a:t>- Einbeziehung älterer Menschen und anderer Personen, die in "stationären" Einrichtungen leben, in die Datenerhebung</a:t>
            </a:r>
            <a:endParaRPr lang="en-GB" sz="1800" dirty="0"/>
          </a:p>
        </p:txBody>
      </p:sp>
    </p:spTree>
    <p:extLst>
      <p:ext uri="{BB962C8B-B14F-4D97-AF65-F5344CB8AC3E}">
        <p14:creationId xmlns:p14="http://schemas.microsoft.com/office/powerpoint/2010/main" val="20008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3B55-42A5-097A-C778-1E8BE98BD583}"/>
              </a:ext>
            </a:extLst>
          </p:cNvPr>
          <p:cNvSpPr>
            <a:spLocks noGrp="1"/>
          </p:cNvSpPr>
          <p:nvPr>
            <p:ph type="title"/>
          </p:nvPr>
        </p:nvSpPr>
        <p:spPr>
          <a:xfrm>
            <a:off x="1828800" y="467161"/>
            <a:ext cx="7585800" cy="387798"/>
          </a:xfrm>
        </p:spPr>
        <p:txBody>
          <a:bodyPr/>
          <a:lstStyle/>
          <a:p>
            <a:r>
              <a:rPr lang="de-DE" dirty="0" err="1"/>
              <a:t>FRA‘s</a:t>
            </a:r>
            <a:r>
              <a:rPr lang="de-DE" dirty="0"/>
              <a:t> </a:t>
            </a:r>
            <a:r>
              <a:rPr lang="de-DE" dirty="0" err="1"/>
              <a:t>work</a:t>
            </a:r>
            <a:r>
              <a:rPr lang="de-DE" dirty="0"/>
              <a:t> in </a:t>
            </a:r>
            <a:r>
              <a:rPr lang="de-DE" dirty="0" err="1"/>
              <a:t>the</a:t>
            </a:r>
            <a:r>
              <a:rPr lang="de-DE" dirty="0"/>
              <a:t> </a:t>
            </a:r>
            <a:r>
              <a:rPr lang="de-DE" dirty="0" err="1"/>
              <a:t>area</a:t>
            </a:r>
            <a:r>
              <a:rPr lang="de-DE" dirty="0"/>
              <a:t> </a:t>
            </a:r>
            <a:r>
              <a:rPr lang="de-DE" dirty="0" err="1"/>
              <a:t>of</a:t>
            </a:r>
            <a:r>
              <a:rPr lang="de-DE" dirty="0"/>
              <a:t> </a:t>
            </a:r>
            <a:r>
              <a:rPr lang="de-DE" dirty="0" err="1"/>
              <a:t>older</a:t>
            </a:r>
            <a:r>
              <a:rPr lang="de-DE" dirty="0"/>
              <a:t> </a:t>
            </a:r>
            <a:r>
              <a:rPr lang="de-DE" dirty="0" err="1"/>
              <a:t>persons</a:t>
            </a:r>
            <a:endParaRPr lang="en-GB" dirty="0"/>
          </a:p>
        </p:txBody>
      </p:sp>
      <p:sp>
        <p:nvSpPr>
          <p:cNvPr id="3" name="Text Placeholder 2">
            <a:extLst>
              <a:ext uri="{FF2B5EF4-FFF2-40B4-BE49-F238E27FC236}">
                <a16:creationId xmlns:a16="http://schemas.microsoft.com/office/drawing/2014/main" id="{72C4B9B2-FA97-74CC-C7AD-EB400FAA5AF8}"/>
              </a:ext>
            </a:extLst>
          </p:cNvPr>
          <p:cNvSpPr>
            <a:spLocks noGrp="1"/>
          </p:cNvSpPr>
          <p:nvPr>
            <p:ph type="body" sz="quarter" idx="10"/>
          </p:nvPr>
        </p:nvSpPr>
        <p:spPr>
          <a:xfrm>
            <a:off x="-2822575" y="2321886"/>
            <a:ext cx="9023350" cy="959237"/>
          </a:xfrm>
        </p:spPr>
        <p:txBody>
          <a:bodyPr/>
          <a:lstStyle/>
          <a:p>
            <a:endParaRPr lang="en-GB" dirty="0"/>
          </a:p>
        </p:txBody>
      </p:sp>
      <p:pic>
        <p:nvPicPr>
          <p:cNvPr id="1026" name="Picture 2">
            <a:extLst>
              <a:ext uri="{FF2B5EF4-FFF2-40B4-BE49-F238E27FC236}">
                <a16:creationId xmlns:a16="http://schemas.microsoft.com/office/drawing/2014/main" id="{F553B550-4678-2E87-39B4-BAFF2EE7D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24001"/>
            <a:ext cx="1752600" cy="247798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484E9B4-3C23-D045-8640-8FC99A8AB52E}"/>
              </a:ext>
            </a:extLst>
          </p:cNvPr>
          <p:cNvSpPr txBox="1"/>
          <p:nvPr/>
        </p:nvSpPr>
        <p:spPr>
          <a:xfrm>
            <a:off x="2971800" y="1447800"/>
            <a:ext cx="7816702" cy="4078039"/>
          </a:xfrm>
          <a:prstGeom prst="rect">
            <a:avLst/>
          </a:prstGeom>
          <a:noFill/>
        </p:spPr>
        <p:txBody>
          <a:bodyPr wrap="square">
            <a:spAutoFit/>
          </a:bodyPr>
          <a:lstStyle/>
          <a:p>
            <a:pPr marL="685800" lvl="1" indent="-228600">
              <a:lnSpc>
                <a:spcPct val="90000"/>
              </a:lnSpc>
              <a:spcBef>
                <a:spcPts val="500"/>
              </a:spcBef>
              <a:buClr>
                <a:srgbClr val="3F5193">
                  <a:lumMod val="40000"/>
                  <a:lumOff val="60000"/>
                </a:srgbClr>
              </a:buClr>
              <a:buSzPct val="100000"/>
              <a:buFont typeface="System Font Regular"/>
              <a:buChar char="-"/>
              <a:defRPr/>
            </a:pP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rPr>
              <a:t>2023 </a:t>
            </a:r>
            <a:r>
              <a:rPr lang="en-GB" sz="2000" i="0" dirty="0">
                <a:solidFill>
                  <a:schemeClr val="bg1"/>
                </a:solidFill>
                <a:effectLst/>
                <a:latin typeface="Roboto-700"/>
                <a:hlinkClick r:id="rId3">
                  <a:extLst>
                    <a:ext uri="{A12FA001-AC4F-418D-AE19-62706E023703}">
                      <ahyp:hlinkClr xmlns:ahyp="http://schemas.microsoft.com/office/drawing/2018/hyperlinkcolor" val="tx"/>
                    </a:ext>
                  </a:extLst>
                </a:hlinkClick>
              </a:rPr>
              <a:t>Fundamental rights of older people: ensuring access to public services in digital societies</a:t>
            </a:r>
            <a:r>
              <a:rPr lang="en-GB" sz="2000" i="0" dirty="0">
                <a:solidFill>
                  <a:schemeClr val="bg1"/>
                </a:solidFill>
                <a:effectLst/>
                <a:latin typeface="Roboto-700"/>
              </a:rPr>
              <a:t> 2023</a:t>
            </a:r>
          </a:p>
          <a:p>
            <a:pPr marL="685800" marR="0" lvl="1" indent="-228600" algn="l" defTabSz="914400" rtl="0" eaLnBrk="1" fontAlgn="auto" latinLnBrk="0" hangingPunct="1">
              <a:lnSpc>
                <a:spcPct val="90000"/>
              </a:lnSpc>
              <a:spcBef>
                <a:spcPts val="500"/>
              </a:spcBef>
              <a:spcAft>
                <a:spcPts val="0"/>
              </a:spcAft>
              <a:buClr>
                <a:srgbClr val="3F5193">
                  <a:lumMod val="40000"/>
                  <a:lumOff val="60000"/>
                </a:srgbClr>
              </a:buClr>
              <a:buSzPct val="100000"/>
              <a:buFont typeface="System Font Regular"/>
              <a:buChar char="-"/>
              <a:tabLst/>
              <a:defRPr/>
            </a:pP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rPr>
              <a:t>FRR 2018 - </a:t>
            </a: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Focus chapter "Shifting perceptions: towards a rights-based approach to ageing"</a:t>
            </a:r>
            <a:endParaRPr kumimoji="0" lang="en-US" sz="2000" b="0" i="0" u="none" strike="noStrike" kern="1200" cap="none" spc="0" normalizeH="0" baseline="0" noProof="0" dirty="0">
              <a:ln>
                <a:noFill/>
              </a:ln>
              <a:solidFill>
                <a:schemeClr val="bg1"/>
              </a:solidFill>
              <a:effectLst/>
              <a:uLnTx/>
              <a:uFillTx/>
              <a:latin typeface="Calibri" panose="020F0502020204030204"/>
              <a:ea typeface="Calibri"/>
              <a:cs typeface="Calibri"/>
            </a:endParaRPr>
          </a:p>
          <a:p>
            <a:pPr marL="685800" marR="0" lvl="1" indent="-228600" algn="l" defTabSz="914400" rtl="0" eaLnBrk="1" fontAlgn="auto" latinLnBrk="0" hangingPunct="1">
              <a:lnSpc>
                <a:spcPct val="90000"/>
              </a:lnSpc>
              <a:spcBef>
                <a:spcPts val="500"/>
              </a:spcBef>
              <a:spcAft>
                <a:spcPts val="0"/>
              </a:spcAft>
              <a:buClr>
                <a:srgbClr val="3F5193">
                  <a:lumMod val="40000"/>
                  <a:lumOff val="60000"/>
                </a:srgbClr>
              </a:buClr>
              <a:buSzPct val="100000"/>
              <a:buFont typeface="System Font Regular"/>
              <a:buChar char="-"/>
              <a:tabLst/>
              <a:defRPr/>
            </a:pP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rPr>
              <a:t>FRA’s Bulletins on FR implications of the coronavirus pandemic: </a:t>
            </a:r>
          </a:p>
          <a:p>
            <a:pPr marL="1257300" marR="0" lvl="2" indent="-342900" algn="l" defTabSz="914400" rtl="0" eaLnBrk="1" fontAlgn="auto" latinLnBrk="0" hangingPunct="1">
              <a:lnSpc>
                <a:spcPct val="90000"/>
              </a:lnSpc>
              <a:spcBef>
                <a:spcPts val="500"/>
              </a:spcBef>
              <a:spcAft>
                <a:spcPts val="0"/>
              </a:spcAft>
              <a:buClr>
                <a:srgbClr val="FFE300">
                  <a:lumMod val="40000"/>
                  <a:lumOff val="60000"/>
                </a:srgbClr>
              </a:buClr>
              <a:buSzTx/>
              <a:buFont typeface="System Font Regular"/>
              <a:buChar char="-"/>
              <a:tabLst/>
              <a:defRPr/>
            </a:pPr>
            <a:r>
              <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rPr>
              <a:t>Bulletin #3 </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with a focus on older people </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rPr>
              <a:t>; Bulletin #6 </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with a focus on social rights</a:t>
            </a:r>
            <a:endPar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endParaRPr>
          </a:p>
          <a:p>
            <a:pPr marL="1257300" marR="0" lvl="2" indent="-342900" algn="l" defTabSz="914400" rtl="0" eaLnBrk="1" fontAlgn="auto" latinLnBrk="0" hangingPunct="1">
              <a:lnSpc>
                <a:spcPct val="90000"/>
              </a:lnSpc>
              <a:spcBef>
                <a:spcPts val="500"/>
              </a:spcBef>
              <a:spcAft>
                <a:spcPts val="0"/>
              </a:spcAft>
              <a:buClr>
                <a:srgbClr val="FFE300">
                  <a:lumMod val="40000"/>
                  <a:lumOff val="60000"/>
                </a:srgbClr>
              </a:buClr>
              <a:buSzTx/>
              <a:buFont typeface="System Font Regular"/>
              <a:buChar char="-"/>
              <a:tabLst/>
              <a:defRPr/>
            </a:pP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rPr>
              <a:t>FRR 2021 – Focus chapter </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The coronavirus pandemic and fundamental rights: A year in review</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rPr>
              <a:t> </a:t>
            </a:r>
          </a:p>
          <a:p>
            <a:pPr marL="1257300" marR="0" lvl="2" indent="-342900" algn="l" defTabSz="914400" rtl="0" eaLnBrk="1" fontAlgn="auto" latinLnBrk="0" hangingPunct="1">
              <a:lnSpc>
                <a:spcPct val="90000"/>
              </a:lnSpc>
              <a:spcBef>
                <a:spcPts val="500"/>
              </a:spcBef>
              <a:spcAft>
                <a:spcPts val="0"/>
              </a:spcAft>
              <a:buClr>
                <a:srgbClr val="FFE300">
                  <a:lumMod val="40000"/>
                  <a:lumOff val="60000"/>
                </a:srgbClr>
              </a:buClr>
              <a:buSzTx/>
              <a:buFont typeface="System Font Regular"/>
              <a:buChar char="-"/>
              <a:tabLst/>
              <a:defRPr/>
            </a:pP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rPr>
              <a:t>FRR 2022 - Focus chapter </a:t>
            </a:r>
            <a:r>
              <a:rPr kumimoji="0" lang="en-GB" sz="2000" b="0" i="0" u="sng"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Social rights and equality in the light of the recovery from the COVID-19 pandemic </a:t>
            </a:r>
            <a:r>
              <a:rPr kumimoji="0" lang="en-GB" sz="2000" b="0" i="0" u="sng" strike="noStrike" kern="1200" cap="none" spc="0" normalizeH="0" baseline="0" noProof="0" dirty="0">
                <a:ln>
                  <a:noFill/>
                </a:ln>
                <a:solidFill>
                  <a:schemeClr val="bg1"/>
                </a:solidFill>
                <a:effectLst/>
                <a:uLnTx/>
                <a:uFillTx/>
                <a:latin typeface="Calibri" panose="020F0502020204030204"/>
                <a:ea typeface="+mn-ea"/>
                <a:cs typeface="+mn-cs"/>
              </a:rPr>
              <a:t> </a:t>
            </a:r>
          </a:p>
          <a:p>
            <a:pPr marL="685800" marR="0" lvl="1" indent="-228600" algn="l" defTabSz="914400" rtl="0" eaLnBrk="1" fontAlgn="auto" latinLnBrk="0" hangingPunct="1">
              <a:lnSpc>
                <a:spcPct val="90000"/>
              </a:lnSpc>
              <a:spcBef>
                <a:spcPts val="500"/>
              </a:spcBef>
              <a:spcAft>
                <a:spcPts val="0"/>
              </a:spcAft>
              <a:buClr>
                <a:srgbClr val="3F5193">
                  <a:lumMod val="40000"/>
                  <a:lumOff val="60000"/>
                </a:srgbClr>
              </a:buClr>
              <a:buSzPct val="100000"/>
              <a:buFont typeface="System Font Regular"/>
              <a:buChar char="-"/>
              <a:tabLst/>
              <a:defRPr/>
            </a:pP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FRA</a:t>
            </a:r>
            <a:r>
              <a:rPr kumimoji="0" lang="en-GB" sz="2000" b="1" i="0" u="none" strike="noStrike" kern="1200" cap="none" spc="0" normalizeH="0" baseline="0" noProof="0" dirty="0">
                <a:ln>
                  <a:noFill/>
                </a:ln>
                <a:solidFill>
                  <a:schemeClr val="bg1"/>
                </a:solidFill>
                <a:effectLst/>
                <a:uLnTx/>
                <a:uFillTx/>
                <a:latin typeface="Calibri Light" panose="020F0302020204030204"/>
                <a:ea typeface="+mn-ea"/>
                <a:cs typeface="+mn-cs"/>
                <a:hlinkClick r:id="rId3">
                  <a:extLst>
                    <a:ext uri="{A12FA001-AC4F-418D-AE19-62706E023703}">
                      <ahyp:hlinkClr xmlns:ahyp="http://schemas.microsoft.com/office/drawing/2018/hyperlinkcolor" val="tx"/>
                    </a:ext>
                  </a:extLst>
                </a:hlinkClick>
              </a:rPr>
              <a:t> </a:t>
            </a:r>
            <a:r>
              <a:rPr kumimoji="0" lang="en-GB" sz="2000" b="0" i="0" u="none" strike="noStrike" kern="1200" cap="none" spc="0" normalizeH="0" baseline="0" noProof="0" dirty="0">
                <a:ln>
                  <a:noFill/>
                </a:ln>
                <a:solidFill>
                  <a:schemeClr val="bg1"/>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Opinion 2021: </a:t>
            </a:r>
            <a:r>
              <a:rPr kumimoji="0" lang="en-GB" sz="2000" b="1" i="0" u="none" strike="noStrike" kern="1200" cap="none" spc="0" normalizeH="0" baseline="0" noProof="0" dirty="0">
                <a:ln>
                  <a:noFill/>
                </a:ln>
                <a:solidFill>
                  <a:schemeClr val="bg1"/>
                </a:solidFill>
                <a:effectLst/>
                <a:uLnTx/>
                <a:uFillTx/>
                <a:latin typeface="Calibri Light" panose="020F0302020204030204"/>
                <a:ea typeface="+mn-ea"/>
                <a:cs typeface="+mn-cs"/>
                <a:hlinkClick r:id="rId3">
                  <a:extLst>
                    <a:ext uri="{A12FA001-AC4F-418D-AE19-62706E023703}">
                      <ahyp:hlinkClr xmlns:ahyp="http://schemas.microsoft.com/office/drawing/2018/hyperlinkcolor" val="tx"/>
                    </a:ext>
                  </a:extLst>
                </a:hlinkClick>
              </a:rPr>
              <a:t>Equality in the EU 20 years on from the initial implementation of the equality directives</a:t>
            </a:r>
            <a:endParaRPr kumimoji="0" lang="en-GB" sz="2000" b="1" i="0" u="none" strike="noStrike" kern="1200" cap="none" spc="0" normalizeH="0" baseline="0" noProof="0" dirty="0">
              <a:ln>
                <a:noFill/>
              </a:ln>
              <a:solidFill>
                <a:schemeClr val="bg1"/>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688512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4CC8C-E727-EA59-CD77-733DF9D4C79B}"/>
              </a:ext>
            </a:extLst>
          </p:cNvPr>
          <p:cNvSpPr>
            <a:spLocks noGrp="1"/>
          </p:cNvSpPr>
          <p:nvPr>
            <p:ph type="ctrTitle"/>
          </p:nvPr>
        </p:nvSpPr>
        <p:spPr/>
        <p:txBody>
          <a:bodyPr/>
          <a:lstStyle/>
          <a:p>
            <a:r>
              <a:rPr lang="en-GB" dirty="0"/>
              <a:t>Thank you!</a:t>
            </a:r>
          </a:p>
        </p:txBody>
      </p:sp>
      <p:sp>
        <p:nvSpPr>
          <p:cNvPr id="10" name="Text Placeholder 22">
            <a:extLst>
              <a:ext uri="{FF2B5EF4-FFF2-40B4-BE49-F238E27FC236}">
                <a16:creationId xmlns:a16="http://schemas.microsoft.com/office/drawing/2014/main" id="{A4A2F4F0-92C4-79BE-9029-9921E38BF3A2}"/>
              </a:ext>
            </a:extLst>
          </p:cNvPr>
          <p:cNvSpPr>
            <a:spLocks noGrp="1"/>
          </p:cNvSpPr>
          <p:nvPr>
            <p:ph type="body" sz="quarter" idx="13" hasCustomPrompt="1"/>
          </p:nvPr>
        </p:nvSpPr>
        <p:spPr>
          <a:xfrm>
            <a:off x="8839200" y="3125722"/>
            <a:ext cx="3405548" cy="301193"/>
          </a:xfrm>
        </p:spPr>
        <p:txBody>
          <a:bodyPr/>
          <a:lstStyle>
            <a:lvl1pPr marL="0" indent="0">
              <a:lnSpc>
                <a:spcPct val="150000"/>
              </a:lnSpc>
              <a:spcBef>
                <a:spcPts val="0"/>
              </a:spcBef>
              <a:buNone/>
              <a:defRPr lang="en-GB" sz="1400" b="0" i="0" smtClean="0">
                <a:solidFill>
                  <a:schemeClr val="accent1">
                    <a:lumMod val="40000"/>
                    <a:lumOff val="60000"/>
                  </a:schemeClr>
                </a:solidFill>
                <a:effectLst/>
                <a:latin typeface="+mn-lt"/>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a:lnSpc>
                <a:spcPct val="100000"/>
              </a:lnSpc>
            </a:pPr>
            <a:r>
              <a:rPr lang="en-GB" dirty="0"/>
              <a:t>Link to the report per QR code</a:t>
            </a:r>
          </a:p>
        </p:txBody>
      </p:sp>
      <p:sp>
        <p:nvSpPr>
          <p:cNvPr id="3" name="Title 1">
            <a:extLst>
              <a:ext uri="{FF2B5EF4-FFF2-40B4-BE49-F238E27FC236}">
                <a16:creationId xmlns:a16="http://schemas.microsoft.com/office/drawing/2014/main" id="{85860BF9-BF5E-7A77-08CF-F9CACD46EEC3}"/>
              </a:ext>
            </a:extLst>
          </p:cNvPr>
          <p:cNvSpPr txBox="1">
            <a:spLocks/>
          </p:cNvSpPr>
          <p:nvPr/>
        </p:nvSpPr>
        <p:spPr>
          <a:xfrm>
            <a:off x="734968" y="1490602"/>
            <a:ext cx="9000000" cy="553998"/>
          </a:xfrm>
          <a:prstGeom prst="rect">
            <a:avLst/>
          </a:prstGeom>
        </p:spPr>
        <p:txBody>
          <a:bodyPr wrap="square" lIns="0" tIns="0" rIns="0" bIns="0" anchor="b">
            <a:spAutoFit/>
          </a:bodyPr>
          <a:lst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a:lstStyle>
          <a:p>
            <a:r>
              <a:rPr lang="en-GB" dirty="0"/>
              <a:t>Sabine.Springer@fra.europa.eu</a:t>
            </a:r>
          </a:p>
        </p:txBody>
      </p:sp>
      <p:pic>
        <p:nvPicPr>
          <p:cNvPr id="5" name="Picture 4">
            <a:extLst>
              <a:ext uri="{FF2B5EF4-FFF2-40B4-BE49-F238E27FC236}">
                <a16:creationId xmlns:a16="http://schemas.microsoft.com/office/drawing/2014/main" id="{AB24342C-A999-CBFA-2CE4-D67AA1B350FE}"/>
              </a:ext>
            </a:extLst>
          </p:cNvPr>
          <p:cNvPicPr>
            <a:picLocks noChangeAspect="1"/>
          </p:cNvPicPr>
          <p:nvPr/>
        </p:nvPicPr>
        <p:blipFill>
          <a:blip r:embed="rId2"/>
          <a:stretch>
            <a:fillRect/>
          </a:stretch>
        </p:blipFill>
        <p:spPr>
          <a:xfrm>
            <a:off x="9144000" y="1362219"/>
            <a:ext cx="1676400" cy="1676400"/>
          </a:xfrm>
          <a:prstGeom prst="rect">
            <a:avLst/>
          </a:prstGeom>
        </p:spPr>
      </p:pic>
      <p:sp>
        <p:nvSpPr>
          <p:cNvPr id="6" name="Text Placeholder 22">
            <a:extLst>
              <a:ext uri="{FF2B5EF4-FFF2-40B4-BE49-F238E27FC236}">
                <a16:creationId xmlns:a16="http://schemas.microsoft.com/office/drawing/2014/main" id="{5F74E424-CCA4-D0A5-03FF-816DFF4E3F7C}"/>
              </a:ext>
            </a:extLst>
          </p:cNvPr>
          <p:cNvSpPr txBox="1">
            <a:spLocks/>
          </p:cNvSpPr>
          <p:nvPr/>
        </p:nvSpPr>
        <p:spPr>
          <a:xfrm>
            <a:off x="872400" y="3623200"/>
            <a:ext cx="5615348" cy="1365232"/>
          </a:xfrm>
          <a:prstGeom prst="rect">
            <a:avLst/>
          </a:prstGeom>
        </p:spPr>
        <p:txBody>
          <a:bodyPr lIns="0" tIns="0" rIns="0" bIns="0"/>
          <a:lstStyle>
            <a:lvl1pPr marL="0" indent="0" algn="l" defTabSz="914400" rtl="0" eaLnBrk="1" latinLnBrk="0" hangingPunct="1">
              <a:lnSpc>
                <a:spcPct val="150000"/>
              </a:lnSpc>
              <a:spcBef>
                <a:spcPts val="0"/>
              </a:spcBef>
              <a:buFont typeface="Arial" panose="020B0604020202020204" pitchFamily="34" charset="0"/>
              <a:buNone/>
              <a:defRPr lang="en-GB" sz="1400" b="0" i="0" kern="1200" smtClean="0">
                <a:solidFill>
                  <a:schemeClr val="accent1">
                    <a:lumMod val="40000"/>
                    <a:lumOff val="60000"/>
                  </a:schemeClr>
                </a:solidFill>
                <a:effectLst/>
                <a:latin typeface="+mn-lt"/>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FRA – EUROPEAN UNION AGENCY FOR FUNDAMENTAL RIGHTS</a:t>
            </a:r>
          </a:p>
          <a:p>
            <a:r>
              <a:rPr lang="en-GB"/>
              <a:t>Schwarzenbergplatz 11 – 1040 Vienna – Austria</a:t>
            </a:r>
          </a:p>
          <a:p>
            <a:r>
              <a:rPr lang="en-GB"/>
              <a:t>T +43 158030-0 – F +43 158030-699 </a:t>
            </a:r>
            <a:endParaRPr lang="en-GB" dirty="0"/>
          </a:p>
        </p:txBody>
      </p:sp>
    </p:spTree>
    <p:extLst>
      <p:ext uri="{BB962C8B-B14F-4D97-AF65-F5344CB8AC3E}">
        <p14:creationId xmlns:p14="http://schemas.microsoft.com/office/powerpoint/2010/main" val="264993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67E8-D7F9-DD26-EE5F-BE6041DB688D}"/>
              </a:ext>
            </a:extLst>
          </p:cNvPr>
          <p:cNvSpPr>
            <a:spLocks noGrp="1"/>
          </p:cNvSpPr>
          <p:nvPr>
            <p:ph type="title"/>
          </p:nvPr>
        </p:nvSpPr>
        <p:spPr>
          <a:xfrm>
            <a:off x="381000" y="339400"/>
            <a:ext cx="10287000" cy="664797"/>
          </a:xfrm>
        </p:spPr>
        <p:txBody>
          <a:bodyPr/>
          <a:lstStyle/>
          <a:p>
            <a:r>
              <a:rPr lang="de-DE" sz="2400" dirty="0"/>
              <a:t>Werden die sozialen und die Grundrechte älterer Menschen durch die Digitalisierung öffentlicher Dienste beeinträchtigt? </a:t>
            </a:r>
            <a:endParaRPr lang="en-GB" sz="2400" dirty="0"/>
          </a:p>
        </p:txBody>
      </p:sp>
      <p:sp>
        <p:nvSpPr>
          <p:cNvPr id="3" name="Content Placeholder 2">
            <a:extLst>
              <a:ext uri="{FF2B5EF4-FFF2-40B4-BE49-F238E27FC236}">
                <a16:creationId xmlns:a16="http://schemas.microsoft.com/office/drawing/2014/main" id="{06B4819F-EF18-EB82-F1EB-11B833AD2386}"/>
              </a:ext>
            </a:extLst>
          </p:cNvPr>
          <p:cNvSpPr>
            <a:spLocks noGrp="1"/>
          </p:cNvSpPr>
          <p:nvPr>
            <p:ph type="body" sz="quarter" idx="10"/>
          </p:nvPr>
        </p:nvSpPr>
        <p:spPr>
          <a:xfrm>
            <a:off x="228600" y="1066800"/>
            <a:ext cx="11506200" cy="5329664"/>
          </a:xfrm>
        </p:spPr>
        <p:txBody>
          <a:bodyPr/>
          <a:lstStyle/>
          <a:p>
            <a:pPr marL="0" indent="0">
              <a:buNone/>
            </a:pPr>
            <a:r>
              <a:rPr lang="de-DE" b="1" dirty="0">
                <a:solidFill>
                  <a:schemeClr val="bg1"/>
                </a:solidFill>
                <a:latin typeface="Calibri" panose="020F0502020204030204" pitchFamily="34" charset="0"/>
                <a:ea typeface="+mj-ea"/>
                <a:cs typeface="Calibri" panose="020F0502020204030204" pitchFamily="34" charset="0"/>
              </a:rPr>
              <a:t>Altern in der </a:t>
            </a:r>
            <a:r>
              <a:rPr lang="en-GB" b="1" dirty="0">
                <a:solidFill>
                  <a:schemeClr val="bg1"/>
                </a:solidFill>
                <a:latin typeface="Calibri" panose="020F0502020204030204" pitchFamily="34" charset="0"/>
                <a:ea typeface="+mj-ea"/>
                <a:cs typeface="Calibri" panose="020F0502020204030204" pitchFamily="34" charset="0"/>
              </a:rPr>
              <a:t>EU-27: </a:t>
            </a:r>
          </a:p>
          <a:p>
            <a:pPr lvl="1"/>
            <a:r>
              <a:rPr lang="en-GB" b="1" dirty="0">
                <a:latin typeface="Calibri" panose="020F0502020204030204" pitchFamily="34" charset="0"/>
                <a:ea typeface="+mj-ea"/>
                <a:cs typeface="Calibri" panose="020F0502020204030204" pitchFamily="34" charset="0"/>
              </a:rPr>
              <a:t>in 2020 </a:t>
            </a:r>
            <a:r>
              <a:rPr lang="en-GB" b="1" dirty="0" err="1">
                <a:latin typeface="Calibri" panose="020F0502020204030204" pitchFamily="34" charset="0"/>
                <a:ea typeface="+mj-ea"/>
                <a:cs typeface="Calibri" panose="020F0502020204030204" pitchFamily="34" charset="0"/>
              </a:rPr>
              <a:t>waren</a:t>
            </a:r>
            <a:r>
              <a:rPr lang="en-GB" b="1" dirty="0">
                <a:latin typeface="Calibri" panose="020F0502020204030204" pitchFamily="34" charset="0"/>
                <a:ea typeface="+mj-ea"/>
                <a:cs typeface="Calibri" panose="020F0502020204030204" pitchFamily="34" charset="0"/>
              </a:rPr>
              <a:t> 21% der </a:t>
            </a:r>
            <a:r>
              <a:rPr lang="en-GB" b="1" dirty="0" err="1">
                <a:latin typeface="Calibri" panose="020F0502020204030204" pitchFamily="34" charset="0"/>
                <a:ea typeface="+mj-ea"/>
                <a:cs typeface="Calibri" panose="020F0502020204030204" pitchFamily="34" charset="0"/>
              </a:rPr>
              <a:t>Bevölkerung</a:t>
            </a:r>
            <a:r>
              <a:rPr lang="en-GB" b="1" dirty="0">
                <a:latin typeface="Calibri" panose="020F0502020204030204" pitchFamily="34" charset="0"/>
                <a:ea typeface="+mj-ea"/>
                <a:cs typeface="Calibri" panose="020F0502020204030204" pitchFamily="34" charset="0"/>
              </a:rPr>
              <a:t> 65 </a:t>
            </a:r>
            <a:r>
              <a:rPr lang="en-GB" b="1" dirty="0" err="1">
                <a:latin typeface="Calibri" panose="020F0502020204030204" pitchFamily="34" charset="0"/>
                <a:ea typeface="+mj-ea"/>
                <a:cs typeface="Calibri" panose="020F0502020204030204" pitchFamily="34" charset="0"/>
              </a:rPr>
              <a:t>oder</a:t>
            </a:r>
            <a:r>
              <a:rPr lang="en-GB" b="1" dirty="0">
                <a:latin typeface="Calibri" panose="020F0502020204030204" pitchFamily="34" charset="0"/>
                <a:ea typeface="+mj-ea"/>
                <a:cs typeface="Calibri" panose="020F0502020204030204" pitchFamily="34" charset="0"/>
              </a:rPr>
              <a:t> </a:t>
            </a:r>
            <a:r>
              <a:rPr lang="en-GB" b="1" dirty="0" err="1">
                <a:latin typeface="Calibri" panose="020F0502020204030204" pitchFamily="34" charset="0"/>
                <a:ea typeface="+mj-ea"/>
                <a:cs typeface="Calibri" panose="020F0502020204030204" pitchFamily="34" charset="0"/>
              </a:rPr>
              <a:t>älter</a:t>
            </a:r>
            <a:r>
              <a:rPr lang="en-GB" b="1" dirty="0">
                <a:latin typeface="Calibri" panose="020F0502020204030204" pitchFamily="34" charset="0"/>
                <a:ea typeface="+mj-ea"/>
                <a:cs typeface="Calibri" panose="020F0502020204030204" pitchFamily="34" charset="0"/>
              </a:rPr>
              <a:t>, in 2050 </a:t>
            </a:r>
            <a:r>
              <a:rPr lang="en-GB" b="1" dirty="0" err="1">
                <a:latin typeface="Calibri" panose="020F0502020204030204" pitchFamily="34" charset="0"/>
                <a:ea typeface="+mj-ea"/>
                <a:cs typeface="Calibri" panose="020F0502020204030204" pitchFamily="34" charset="0"/>
              </a:rPr>
              <a:t>werden</a:t>
            </a:r>
            <a:r>
              <a:rPr lang="en-GB" b="1" dirty="0">
                <a:latin typeface="Calibri" panose="020F0502020204030204" pitchFamily="34" charset="0"/>
                <a:ea typeface="+mj-ea"/>
                <a:cs typeface="Calibri" panose="020F0502020204030204" pitchFamily="34" charset="0"/>
              </a:rPr>
              <a:t> es 30 % sein, </a:t>
            </a:r>
          </a:p>
          <a:p>
            <a:pPr lvl="2"/>
            <a:r>
              <a:rPr lang="en-GB" b="1" dirty="0">
                <a:latin typeface="Calibri" panose="020F0502020204030204" pitchFamily="34" charset="0"/>
                <a:ea typeface="+mj-ea"/>
                <a:cs typeface="Calibri" panose="020F0502020204030204" pitchFamily="34" charset="0"/>
              </a:rPr>
              <a:t>in AT </a:t>
            </a:r>
            <a:r>
              <a:rPr lang="en-GB" b="1" dirty="0" err="1">
                <a:latin typeface="Calibri" panose="020F0502020204030204" pitchFamily="34" charset="0"/>
                <a:ea typeface="+mj-ea"/>
                <a:cs typeface="Calibri" panose="020F0502020204030204" pitchFamily="34" charset="0"/>
              </a:rPr>
              <a:t>etwas</a:t>
            </a:r>
            <a:r>
              <a:rPr lang="en-GB" b="1" dirty="0">
                <a:latin typeface="Calibri" panose="020F0502020204030204" pitchFamily="34" charset="0"/>
                <a:ea typeface="+mj-ea"/>
                <a:cs typeface="Calibri" panose="020F0502020204030204" pitchFamily="34" charset="0"/>
              </a:rPr>
              <a:t> </a:t>
            </a:r>
            <a:r>
              <a:rPr lang="en-GB" b="1" dirty="0" err="1">
                <a:latin typeface="Calibri" panose="020F0502020204030204" pitchFamily="34" charset="0"/>
                <a:ea typeface="+mj-ea"/>
                <a:cs typeface="Calibri" panose="020F0502020204030204" pitchFamily="34" charset="0"/>
              </a:rPr>
              <a:t>weniger</a:t>
            </a:r>
            <a:r>
              <a:rPr lang="en-GB" b="1" dirty="0">
                <a:latin typeface="Calibri" panose="020F0502020204030204" pitchFamily="34" charset="0"/>
                <a:ea typeface="+mj-ea"/>
                <a:cs typeface="Calibri" panose="020F0502020204030204" pitchFamily="34" charset="0"/>
              </a:rPr>
              <a:t>: 2020 19% und in 2050 28 %   </a:t>
            </a:r>
          </a:p>
          <a:p>
            <a:pPr lvl="1"/>
            <a:r>
              <a:rPr lang="en-GB" b="1" dirty="0">
                <a:latin typeface="Calibri" panose="020F0502020204030204" pitchFamily="34" charset="0"/>
                <a:ea typeface="+mj-ea"/>
                <a:cs typeface="Calibri" panose="020F0502020204030204" pitchFamily="34" charset="0"/>
              </a:rPr>
              <a:t>in 2020  </a:t>
            </a:r>
            <a:r>
              <a:rPr lang="en-GB" b="1" dirty="0" err="1">
                <a:latin typeface="Calibri" panose="020F0502020204030204" pitchFamily="34" charset="0"/>
                <a:ea typeface="+mj-ea"/>
                <a:cs typeface="Calibri" panose="020F0502020204030204" pitchFamily="34" charset="0"/>
              </a:rPr>
              <a:t>waren</a:t>
            </a:r>
            <a:r>
              <a:rPr lang="en-GB" b="1" dirty="0">
                <a:latin typeface="Calibri" panose="020F0502020204030204" pitchFamily="34" charset="0"/>
                <a:ea typeface="+mj-ea"/>
                <a:cs typeface="Calibri" panose="020F0502020204030204" pitchFamily="34" charset="0"/>
              </a:rPr>
              <a:t> 10 % der </a:t>
            </a:r>
            <a:r>
              <a:rPr lang="en-GB" b="1" dirty="0" err="1">
                <a:latin typeface="Calibri" panose="020F0502020204030204" pitchFamily="34" charset="0"/>
                <a:ea typeface="+mj-ea"/>
                <a:cs typeface="Calibri" panose="020F0502020204030204" pitchFamily="34" charset="0"/>
              </a:rPr>
              <a:t>europäischen</a:t>
            </a:r>
            <a:r>
              <a:rPr lang="en-GB" b="1" dirty="0">
                <a:latin typeface="Calibri" panose="020F0502020204030204" pitchFamily="34" charset="0"/>
                <a:ea typeface="+mj-ea"/>
                <a:cs typeface="Calibri" panose="020F0502020204030204" pitchFamily="34" charset="0"/>
              </a:rPr>
              <a:t> </a:t>
            </a:r>
            <a:r>
              <a:rPr lang="en-GB" b="1" dirty="0" err="1">
                <a:latin typeface="Calibri" panose="020F0502020204030204" pitchFamily="34" charset="0"/>
                <a:ea typeface="+mj-ea"/>
                <a:cs typeface="Calibri" panose="020F0502020204030204" pitchFamily="34" charset="0"/>
              </a:rPr>
              <a:t>Bevölkerung</a:t>
            </a:r>
            <a:r>
              <a:rPr lang="en-GB" b="1" dirty="0">
                <a:latin typeface="Calibri" panose="020F0502020204030204" pitchFamily="34" charset="0"/>
                <a:ea typeface="+mj-ea"/>
                <a:cs typeface="Calibri" panose="020F0502020204030204" pitchFamily="34" charset="0"/>
              </a:rPr>
              <a:t> 75 </a:t>
            </a:r>
            <a:r>
              <a:rPr lang="en-GB" b="1" dirty="0" err="1">
                <a:latin typeface="Calibri" panose="020F0502020204030204" pitchFamily="34" charset="0"/>
                <a:ea typeface="+mj-ea"/>
                <a:cs typeface="Calibri" panose="020F0502020204030204" pitchFamily="34" charset="0"/>
              </a:rPr>
              <a:t>oder</a:t>
            </a:r>
            <a:r>
              <a:rPr lang="en-GB" b="1" dirty="0">
                <a:latin typeface="Calibri" panose="020F0502020204030204" pitchFamily="34" charset="0"/>
                <a:ea typeface="+mj-ea"/>
                <a:cs typeface="Calibri" panose="020F0502020204030204" pitchFamily="34" charset="0"/>
              </a:rPr>
              <a:t> </a:t>
            </a:r>
            <a:r>
              <a:rPr lang="en-GB" b="1" dirty="0" err="1">
                <a:latin typeface="Calibri" panose="020F0502020204030204" pitchFamily="34" charset="0"/>
                <a:ea typeface="+mj-ea"/>
                <a:cs typeface="Calibri" panose="020F0502020204030204" pitchFamily="34" charset="0"/>
              </a:rPr>
              <a:t>älter</a:t>
            </a:r>
            <a:r>
              <a:rPr lang="en-GB" b="1" dirty="0">
                <a:latin typeface="Calibri" panose="020F0502020204030204" pitchFamily="34" charset="0"/>
                <a:ea typeface="+mj-ea"/>
                <a:cs typeface="Calibri" panose="020F0502020204030204" pitchFamily="34" charset="0"/>
              </a:rPr>
              <a:t>, in 2050 </a:t>
            </a:r>
            <a:r>
              <a:rPr lang="en-GB" b="1" dirty="0" err="1">
                <a:latin typeface="Calibri" panose="020F0502020204030204" pitchFamily="34" charset="0"/>
                <a:ea typeface="+mj-ea"/>
                <a:cs typeface="Calibri" panose="020F0502020204030204" pitchFamily="34" charset="0"/>
              </a:rPr>
              <a:t>ungefähr</a:t>
            </a:r>
            <a:r>
              <a:rPr lang="en-GB" b="1" dirty="0">
                <a:latin typeface="Calibri" panose="020F0502020204030204" pitchFamily="34" charset="0"/>
                <a:ea typeface="+mj-ea"/>
                <a:cs typeface="Calibri" panose="020F0502020204030204" pitchFamily="34" charset="0"/>
              </a:rPr>
              <a:t> 20 %</a:t>
            </a:r>
          </a:p>
          <a:p>
            <a:pPr marL="0" indent="0">
              <a:buNone/>
            </a:pPr>
            <a:r>
              <a:rPr lang="de-DE" b="1" dirty="0">
                <a:solidFill>
                  <a:schemeClr val="bg1"/>
                </a:solidFill>
                <a:latin typeface="Calibri" panose="020F0502020204030204" pitchFamily="34" charset="0"/>
                <a:ea typeface="+mj-ea"/>
                <a:cs typeface="Calibri" panose="020F0502020204030204" pitchFamily="34" charset="0"/>
              </a:rPr>
              <a:t>Digitalisierung: </a:t>
            </a:r>
          </a:p>
          <a:p>
            <a:pPr lvl="1"/>
            <a:r>
              <a:rPr lang="en-GB" b="1" dirty="0" err="1">
                <a:latin typeface="Calibri" panose="020F0502020204030204" pitchFamily="34" charset="0"/>
                <a:ea typeface="+mj-ea"/>
                <a:cs typeface="Calibri" panose="020F0502020204030204" pitchFamily="34" charset="0"/>
              </a:rPr>
              <a:t>Ziele</a:t>
            </a:r>
            <a:r>
              <a:rPr lang="en-GB" b="1" dirty="0">
                <a:latin typeface="Calibri" panose="020F0502020204030204" pitchFamily="34" charset="0"/>
                <a:ea typeface="+mj-ea"/>
                <a:cs typeface="Calibri" panose="020F0502020204030204" pitchFamily="34" charset="0"/>
              </a:rPr>
              <a:t> des </a:t>
            </a:r>
            <a:r>
              <a:rPr lang="de-DE" b="1" dirty="0">
                <a:latin typeface="Calibri" panose="020F0502020204030204" pitchFamily="34" charset="0"/>
                <a:ea typeface="+mj-ea"/>
                <a:cs typeface="Calibri" panose="020F0502020204030204" pitchFamily="34" charset="0"/>
              </a:rPr>
              <a:t>Politikprogramms 2030 für die digitale Dekade</a:t>
            </a:r>
            <a:r>
              <a:rPr lang="en-GB" b="1" dirty="0">
                <a:latin typeface="Calibri" panose="020F0502020204030204" pitchFamily="34" charset="0"/>
                <a:ea typeface="+mj-ea"/>
                <a:cs typeface="Calibri" panose="020F0502020204030204" pitchFamily="34" charset="0"/>
              </a:rPr>
              <a:t>: </a:t>
            </a:r>
            <a:r>
              <a:rPr lang="de-DE" dirty="0"/>
              <a:t>mindestens 80 % aller Personen im Alter von 16–74 Jahren verfügen über grundlegende digitale Kompetenzen</a:t>
            </a:r>
            <a:endParaRPr lang="en-GB" b="1" dirty="0">
              <a:highlight>
                <a:srgbClr val="FFFF00"/>
              </a:highlight>
              <a:latin typeface="Calibri" panose="020F0502020204030204" pitchFamily="34" charset="0"/>
              <a:ea typeface="+mj-ea"/>
              <a:cs typeface="Calibri" panose="020F0502020204030204" pitchFamily="34" charset="0"/>
            </a:endParaRPr>
          </a:p>
          <a:p>
            <a:pPr lvl="2"/>
            <a:r>
              <a:rPr lang="en-GB" b="1" dirty="0" err="1">
                <a:latin typeface="Calibri" panose="020F0502020204030204" pitchFamily="34" charset="0"/>
                <a:ea typeface="+mj-ea"/>
                <a:cs typeface="Calibri" panose="020F0502020204030204" pitchFamily="34" charset="0"/>
              </a:rPr>
              <a:t>i</a:t>
            </a:r>
            <a:r>
              <a:rPr lang="de-DE" b="1" dirty="0">
                <a:latin typeface="Calibri" panose="020F0502020204030204" pitchFamily="34" charset="0"/>
                <a:ea typeface="+mj-ea"/>
                <a:cs typeface="Calibri" panose="020F0502020204030204" pitchFamily="34" charset="0"/>
              </a:rPr>
              <a:t>n 2021, 54 % 16-74, 42 % der 55-64 und 25 % der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65–74-Jährigen </a:t>
            </a:r>
            <a:endParaRPr lang="de-DE" b="1" dirty="0">
              <a:latin typeface="Calibri" panose="020F0502020204030204" pitchFamily="34" charset="0"/>
              <a:ea typeface="+mj-ea"/>
              <a:cs typeface="Calibri" panose="020F0502020204030204" pitchFamily="34" charset="0"/>
            </a:endParaRPr>
          </a:p>
          <a:p>
            <a:pPr lvl="2"/>
            <a:r>
              <a:rPr lang="de-DE" b="1" dirty="0">
                <a:latin typeface="Calibri" panose="020F0502020204030204" pitchFamily="34" charset="0"/>
                <a:ea typeface="+mj-ea"/>
                <a:cs typeface="Calibri" panose="020F0502020204030204" pitchFamily="34" charset="0"/>
              </a:rPr>
              <a:t>AT: in 2021 hatten 53 % der 55-64 und 35 % der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65–74-Jährigen </a:t>
            </a:r>
            <a:endParaRPr lang="de-DE" b="1" dirty="0">
              <a:latin typeface="Calibri" panose="020F0502020204030204" pitchFamily="34" charset="0"/>
              <a:ea typeface="+mj-ea"/>
              <a:cs typeface="Calibri" panose="020F0502020204030204" pitchFamily="34" charset="0"/>
            </a:endParaRPr>
          </a:p>
          <a:p>
            <a:pPr marL="0" indent="0">
              <a:buNone/>
            </a:pPr>
            <a:r>
              <a:rPr lang="de-DE" b="1" dirty="0">
                <a:solidFill>
                  <a:schemeClr val="bg1"/>
                </a:solidFill>
                <a:latin typeface="Calibri" panose="020F0502020204030204" pitchFamily="34" charset="0"/>
                <a:ea typeface="+mj-ea"/>
                <a:cs typeface="Calibri" panose="020F0502020204030204" pitchFamily="34" charset="0"/>
              </a:rPr>
              <a:t>Öffentliche Dienste </a:t>
            </a:r>
          </a:p>
          <a:p>
            <a:pPr lvl="1"/>
            <a:r>
              <a:rPr lang="en-GB" b="1" dirty="0" err="1">
                <a:latin typeface="Calibri" panose="020F0502020204030204" pitchFamily="34" charset="0"/>
                <a:ea typeface="+mj-ea"/>
                <a:cs typeface="Calibri" panose="020F0502020204030204" pitchFamily="34" charset="0"/>
              </a:rPr>
              <a:t>Ziele</a:t>
            </a:r>
            <a:r>
              <a:rPr lang="en-GB" b="1" dirty="0">
                <a:latin typeface="Calibri" panose="020F0502020204030204" pitchFamily="34" charset="0"/>
                <a:ea typeface="+mj-ea"/>
                <a:cs typeface="Calibri" panose="020F0502020204030204" pitchFamily="34" charset="0"/>
              </a:rPr>
              <a:t> des </a:t>
            </a:r>
            <a:r>
              <a:rPr lang="de-DE" b="1" dirty="0">
                <a:latin typeface="Calibri" panose="020F0502020204030204" pitchFamily="34" charset="0"/>
                <a:ea typeface="+mj-ea"/>
                <a:cs typeface="Calibri" panose="020F0502020204030204" pitchFamily="34" charset="0"/>
              </a:rPr>
              <a:t>Politikprogramms 2030 für die digitale Dekade</a:t>
            </a:r>
            <a:r>
              <a:rPr lang="en-GB" b="1" dirty="0">
                <a:latin typeface="Calibri" panose="020F0502020204030204" pitchFamily="34" charset="0"/>
                <a:ea typeface="+mj-ea"/>
                <a:cs typeface="Calibri" panose="020F0502020204030204" pitchFamily="34" charset="0"/>
              </a:rPr>
              <a:t>: </a:t>
            </a:r>
            <a:r>
              <a:rPr lang="de-DE" dirty="0"/>
              <a:t>100 % Online-Bereitstellung wesentlicher öffentlicher Dienste und 100 % der Unionsbürger haben Zugang zu ihren elektronischen Patientenakten</a:t>
            </a:r>
            <a:endParaRPr lang="en-GB" b="1" dirty="0">
              <a:highlight>
                <a:srgbClr val="FFFF00"/>
              </a:highlight>
              <a:latin typeface="Calibri" panose="020F0502020204030204" pitchFamily="34" charset="0"/>
              <a:ea typeface="+mj-ea"/>
              <a:cs typeface="Calibri" panose="020F0502020204030204" pitchFamily="34" charset="0"/>
            </a:endParaRPr>
          </a:p>
          <a:p>
            <a:pPr lvl="2"/>
            <a:r>
              <a:rPr lang="en-GB" b="1" dirty="0">
                <a:latin typeface="Calibri" panose="020F0502020204030204" pitchFamily="34" charset="0"/>
                <a:ea typeface="+mj-ea"/>
                <a:cs typeface="Calibri" panose="020F0502020204030204" pitchFamily="34" charset="0"/>
              </a:rPr>
              <a:t>In 2021, 53 % der </a:t>
            </a:r>
            <a:r>
              <a:rPr lang="en-GB" b="1" dirty="0" err="1">
                <a:latin typeface="Calibri" panose="020F0502020204030204" pitchFamily="34" charset="0"/>
                <a:ea typeface="+mj-ea"/>
                <a:cs typeface="Calibri" panose="020F0502020204030204" pitchFamily="34" charset="0"/>
              </a:rPr>
              <a:t>Personen</a:t>
            </a:r>
            <a:r>
              <a:rPr lang="en-GB" b="1" dirty="0">
                <a:latin typeface="Calibri" panose="020F0502020204030204" pitchFamily="34" charset="0"/>
                <a:ea typeface="+mj-ea"/>
                <a:cs typeface="Calibri" panose="020F0502020204030204" pitchFamily="34" charset="0"/>
              </a:rPr>
              <a:t> </a:t>
            </a:r>
            <a:r>
              <a:rPr lang="en-GB" b="1" dirty="0" err="1">
                <a:latin typeface="Calibri" panose="020F0502020204030204" pitchFamily="34" charset="0"/>
                <a:ea typeface="+mj-ea"/>
                <a:cs typeface="Calibri" panose="020F0502020204030204" pitchFamily="34" charset="0"/>
              </a:rPr>
              <a:t>im</a:t>
            </a:r>
            <a:r>
              <a:rPr lang="en-GB" b="1" dirty="0">
                <a:latin typeface="Calibri" panose="020F0502020204030204" pitchFamily="34" charset="0"/>
                <a:ea typeface="+mj-ea"/>
                <a:cs typeface="Calibri" panose="020F0502020204030204" pitchFamily="34" charset="0"/>
              </a:rPr>
              <a:t> Alter von 55-64 Jahren und 38 % der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65–74-Jährigen </a:t>
            </a:r>
            <a:r>
              <a:rPr lang="de-DE" b="1" dirty="0">
                <a:latin typeface="Calibri" panose="020F0502020204030204" pitchFamily="34" charset="0"/>
                <a:ea typeface="+mj-ea"/>
                <a:cs typeface="Calibri" panose="020F0502020204030204" pitchFamily="34" charset="0"/>
              </a:rPr>
              <a:t>waren in digitalem Kontakt mit öffentlichen Dienstleistern oder Verwaltungen in den letzten 12 Monaten. </a:t>
            </a:r>
            <a:r>
              <a:rPr lang="en-GB" b="1" dirty="0">
                <a:latin typeface="Calibri" panose="020F0502020204030204" pitchFamily="34" charset="0"/>
                <a:ea typeface="+mj-ea"/>
                <a:cs typeface="Calibri" panose="020F0502020204030204" pitchFamily="34" charset="0"/>
              </a:rPr>
              <a:t>In AT 69 % </a:t>
            </a:r>
            <a:r>
              <a:rPr lang="en-GB" b="1" dirty="0" err="1">
                <a:latin typeface="Calibri" panose="020F0502020204030204" pitchFamily="34" charset="0"/>
                <a:ea typeface="+mj-ea"/>
                <a:cs typeface="Calibri" panose="020F0502020204030204" pitchFamily="34" charset="0"/>
              </a:rPr>
              <a:t>bzw</a:t>
            </a:r>
            <a:r>
              <a:rPr lang="en-GB" b="1" dirty="0">
                <a:latin typeface="Calibri" panose="020F0502020204030204" pitchFamily="34" charset="0"/>
                <a:ea typeface="+mj-ea"/>
                <a:cs typeface="Calibri" panose="020F0502020204030204" pitchFamily="34" charset="0"/>
              </a:rPr>
              <a:t>. 43%  </a:t>
            </a:r>
          </a:p>
          <a:p>
            <a:endParaRPr lang="en-GB" dirty="0"/>
          </a:p>
        </p:txBody>
      </p:sp>
    </p:spTree>
    <p:extLst>
      <p:ext uri="{BB962C8B-B14F-4D97-AF65-F5344CB8AC3E}">
        <p14:creationId xmlns:p14="http://schemas.microsoft.com/office/powerpoint/2010/main" val="245643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94511-2F46-43B9-9CB3-391B795465A1}"/>
              </a:ext>
            </a:extLst>
          </p:cNvPr>
          <p:cNvSpPr>
            <a:spLocks noGrp="1"/>
          </p:cNvSpPr>
          <p:nvPr>
            <p:ph type="title"/>
          </p:nvPr>
        </p:nvSpPr>
        <p:spPr>
          <a:xfrm>
            <a:off x="685800" y="152400"/>
            <a:ext cx="9795600" cy="478399"/>
          </a:xfrm>
        </p:spPr>
        <p:txBody>
          <a:bodyPr/>
          <a:lstStyle/>
          <a:p>
            <a:r>
              <a:rPr lang="de-DE" dirty="0"/>
              <a:t>EU-Rechtsvorschriften zu Gleichstellung und Nichtdiskriminierung</a:t>
            </a:r>
            <a:endParaRPr lang="en-GB" dirty="0"/>
          </a:p>
        </p:txBody>
      </p:sp>
      <p:sp>
        <p:nvSpPr>
          <p:cNvPr id="3" name="Text Placeholder 2">
            <a:extLst>
              <a:ext uri="{FF2B5EF4-FFF2-40B4-BE49-F238E27FC236}">
                <a16:creationId xmlns:a16="http://schemas.microsoft.com/office/drawing/2014/main" id="{6FD8A984-0BA9-4909-968A-BE45EDA54AF9}"/>
              </a:ext>
            </a:extLst>
          </p:cNvPr>
          <p:cNvSpPr>
            <a:spLocks noGrp="1"/>
          </p:cNvSpPr>
          <p:nvPr>
            <p:ph type="body" sz="quarter" idx="10"/>
          </p:nvPr>
        </p:nvSpPr>
        <p:spPr>
          <a:xfrm>
            <a:off x="152400" y="752370"/>
            <a:ext cx="11125200" cy="5602559"/>
          </a:xfrm>
        </p:spPr>
        <p:txBody>
          <a:bodyPr/>
          <a:lstStyle/>
          <a:p>
            <a:pPr marL="0" indent="0" algn="just">
              <a:buNone/>
            </a:pPr>
            <a:r>
              <a:rPr lang="de-DE" sz="1800" b="1" dirty="0"/>
              <a:t>Vertrag über die Europäische Union (EUV) </a:t>
            </a:r>
          </a:p>
          <a:p>
            <a:pPr algn="just"/>
            <a:r>
              <a:rPr lang="de-DE" sz="1800" dirty="0"/>
              <a:t>Die Werte, auf die sich die Union gründet, sind die Achtung der Menschenwürde, Freiheit, Demokratie, Gleichheit, Rechtsstaatlichkeit und die Wahrung der Menschenrechte, einschließlich der Rechte der Personen, die Minderheiten angehören. Diese Werte sind allen Mitgliedstaaten in einer Gesellschaft gemeinsam, die sich durch </a:t>
            </a:r>
            <a:r>
              <a:rPr lang="de-DE" sz="1800" u="sng" dirty="0"/>
              <a:t>Pluralismus, Nichtdiskriminierung, Toleranz, Gerechtigkeit, Solidarität und die Gleichheit von Frauen und Männern auszeichnet </a:t>
            </a:r>
            <a:r>
              <a:rPr lang="de-DE" sz="1800" dirty="0"/>
              <a:t>(Art. 2)</a:t>
            </a:r>
          </a:p>
          <a:p>
            <a:pPr marL="0" indent="0" algn="just">
              <a:buNone/>
            </a:pPr>
            <a:r>
              <a:rPr lang="de-DE" sz="1800" b="1" dirty="0"/>
              <a:t>Vertrag über die Arbeitsweise der Europäischen Union (AEUV) </a:t>
            </a:r>
          </a:p>
          <a:p>
            <a:pPr algn="just"/>
            <a:r>
              <a:rPr lang="de-DE" sz="1800" dirty="0"/>
              <a:t>Ermächtigt die EU, geeignete Maßnahmen zur </a:t>
            </a:r>
            <a:r>
              <a:rPr lang="de-DE" sz="1800" u="sng" dirty="0"/>
              <a:t>Bekämpfung von Diskriminierungen </a:t>
            </a:r>
            <a:r>
              <a:rPr lang="de-DE" sz="1800" dirty="0"/>
              <a:t>aus Gründen des Geschlechts, der Rasse, der ethnischen Herkunft, der Religion oder der Weltanschauung, einer Behinderung, des </a:t>
            </a:r>
            <a:r>
              <a:rPr lang="de-DE" sz="1800" u="sng" dirty="0"/>
              <a:t>Alters</a:t>
            </a:r>
            <a:r>
              <a:rPr lang="de-DE" sz="1800" dirty="0"/>
              <a:t> oder der sexuellen Ausrichtung zu ergreifen (Art. 19)</a:t>
            </a:r>
          </a:p>
          <a:p>
            <a:pPr algn="just"/>
            <a:r>
              <a:rPr lang="de-DE" sz="1800" dirty="0"/>
              <a:t>Verbot der Diskriminierung aus Gründen der Staatsangehörigkeit aller Einwohner (Art. 18)</a:t>
            </a:r>
          </a:p>
          <a:p>
            <a:pPr marL="0" indent="0" algn="just">
              <a:buNone/>
            </a:pPr>
            <a:r>
              <a:rPr lang="en-GB" sz="1800" b="1" dirty="0"/>
              <a:t>EU-Charta der </a:t>
            </a:r>
            <a:r>
              <a:rPr lang="en-GB" sz="1800" b="1" dirty="0" err="1"/>
              <a:t>Grundrechte</a:t>
            </a:r>
            <a:endParaRPr lang="en-GB" sz="1800" b="1" dirty="0"/>
          </a:p>
          <a:p>
            <a:pPr algn="just">
              <a:lnSpc>
                <a:spcPct val="100000"/>
              </a:lnSpc>
              <a:spcBef>
                <a:spcPts val="600"/>
              </a:spcBef>
            </a:pPr>
            <a:r>
              <a:rPr lang="de-DE" sz="1800" dirty="0"/>
              <a:t>Alle Menschen sind vor dem Gesetz gleich (Art. 20)</a:t>
            </a:r>
          </a:p>
          <a:p>
            <a:pPr algn="just">
              <a:lnSpc>
                <a:spcPct val="100000"/>
              </a:lnSpc>
              <a:spcBef>
                <a:spcPts val="600"/>
              </a:spcBef>
            </a:pPr>
            <a:r>
              <a:rPr lang="de-DE" sz="1800" dirty="0"/>
              <a:t>Verbot der Diskriminierung aus Gründen des Alters (Art. 21)</a:t>
            </a:r>
          </a:p>
          <a:p>
            <a:pPr algn="just">
              <a:lnSpc>
                <a:spcPct val="100000"/>
              </a:lnSpc>
              <a:spcBef>
                <a:spcPts val="600"/>
              </a:spcBef>
            </a:pPr>
            <a:r>
              <a:rPr lang="de-DE" sz="1800" dirty="0"/>
              <a:t>Anerkennung des Rechts älterer Menschen auf ein würdiges und unabhängiges Leben und auf Teilnahme am sozialen und kulturellen Leben (Art. 25)</a:t>
            </a:r>
          </a:p>
          <a:p>
            <a:pPr algn="just">
              <a:lnSpc>
                <a:spcPct val="100000"/>
              </a:lnSpc>
              <a:spcBef>
                <a:spcPts val="600"/>
              </a:spcBef>
            </a:pPr>
            <a:r>
              <a:rPr lang="de-DE" sz="1800" dirty="0"/>
              <a:t>Anerkennung des Rechts auf soziale Sicherheit und Unterstützung, das </a:t>
            </a:r>
            <a:r>
              <a:rPr lang="de-DE" sz="1800" u="sng" dirty="0"/>
              <a:t>Recht auf Zugang zur Gesundheitsversorgung und zu Dienstleistungen von allgemeinem wirtschaftlichen Interesse an </a:t>
            </a:r>
            <a:r>
              <a:rPr lang="de-DE" sz="1800" dirty="0"/>
              <a:t>(Artikel 34, 35 und 36).</a:t>
            </a:r>
            <a:endParaRPr lang="en-GB" sz="1800" dirty="0"/>
          </a:p>
        </p:txBody>
      </p:sp>
    </p:spTree>
    <p:extLst>
      <p:ext uri="{BB962C8B-B14F-4D97-AF65-F5344CB8AC3E}">
        <p14:creationId xmlns:p14="http://schemas.microsoft.com/office/powerpoint/2010/main" val="2771717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4EB8B-C8EB-D602-2FE0-E777CC6BC066}"/>
              </a:ext>
            </a:extLst>
          </p:cNvPr>
          <p:cNvSpPr>
            <a:spLocks noGrp="1"/>
          </p:cNvSpPr>
          <p:nvPr>
            <p:ph type="title"/>
          </p:nvPr>
        </p:nvSpPr>
        <p:spPr>
          <a:xfrm>
            <a:off x="684975" y="431291"/>
            <a:ext cx="9000000" cy="387798"/>
          </a:xfrm>
        </p:spPr>
        <p:txBody>
          <a:bodyPr/>
          <a:lstStyle/>
          <a:p>
            <a:r>
              <a:rPr lang="en-GB" dirty="0"/>
              <a:t>EU-</a:t>
            </a:r>
            <a:r>
              <a:rPr lang="en-GB" dirty="0" err="1"/>
              <a:t>Gleichstellungsrichtlinien</a:t>
            </a:r>
            <a:endParaRPr lang="en-GB" dirty="0"/>
          </a:p>
        </p:txBody>
      </p:sp>
      <p:sp>
        <p:nvSpPr>
          <p:cNvPr id="3" name="Text Placeholder 2">
            <a:extLst>
              <a:ext uri="{FF2B5EF4-FFF2-40B4-BE49-F238E27FC236}">
                <a16:creationId xmlns:a16="http://schemas.microsoft.com/office/drawing/2014/main" id="{E72AA3C5-107B-AD4E-B435-79D8C8C946FE}"/>
              </a:ext>
            </a:extLst>
          </p:cNvPr>
          <p:cNvSpPr>
            <a:spLocks noGrp="1"/>
          </p:cNvSpPr>
          <p:nvPr>
            <p:ph type="body" sz="quarter" idx="10"/>
          </p:nvPr>
        </p:nvSpPr>
        <p:spPr>
          <a:xfrm>
            <a:off x="457200" y="967335"/>
            <a:ext cx="10058400" cy="2749471"/>
          </a:xfrm>
        </p:spPr>
        <p:txBody>
          <a:bodyPr/>
          <a:lstStyle/>
          <a:p>
            <a:r>
              <a:rPr lang="de-DE" b="1" dirty="0"/>
              <a:t>EU-Richtlinie 2000/78/EG gegen Diskriminierung am Arbeitsplatz aus Gründen der Religion oder der Weltanschauung, einer Behinderung, des </a:t>
            </a:r>
            <a:r>
              <a:rPr lang="de-DE" b="1" u="sng" dirty="0"/>
              <a:t>Alters</a:t>
            </a:r>
            <a:r>
              <a:rPr lang="de-DE" b="1" dirty="0"/>
              <a:t> oder der sexuellen Ausrichtung.</a:t>
            </a:r>
          </a:p>
          <a:p>
            <a:r>
              <a:rPr lang="de-DE" dirty="0"/>
              <a:t>EU-Richtlinienvorschlag (KOM(2008)462) gegen Diskriminierung aus Gründen des Alters, einer Behinderung, der sexuellen Ausrichtung und der Religion oder Weltanschauung außerhalb des Arbeitsplatzes.</a:t>
            </a:r>
          </a:p>
          <a:p>
            <a:r>
              <a:rPr lang="de-DE" dirty="0"/>
              <a:t>EU-Richtlinie 2016/2102 über die Zugänglichkeit von Websites und mobilen Anwendungen öffentlicher Stellen (Richtlinie über die Barrierefreiheit im Web) verpflichtet die Mitgliedstaaten, dafür zu sorgen, dass die Websites und mobilen Anwendungen öffentlicher Stellen bestimmte technische und Zugänglichkeitsstandards einhalten</a:t>
            </a:r>
            <a:endParaRPr lang="en-GB" dirty="0"/>
          </a:p>
        </p:txBody>
      </p:sp>
    </p:spTree>
    <p:extLst>
      <p:ext uri="{BB962C8B-B14F-4D97-AF65-F5344CB8AC3E}">
        <p14:creationId xmlns:p14="http://schemas.microsoft.com/office/powerpoint/2010/main" val="115375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CF5FE-87ED-D0E9-2E38-DFC21C24DBAF}"/>
              </a:ext>
            </a:extLst>
          </p:cNvPr>
          <p:cNvSpPr>
            <a:spLocks noGrp="1"/>
          </p:cNvSpPr>
          <p:nvPr>
            <p:ph type="title"/>
          </p:nvPr>
        </p:nvSpPr>
        <p:spPr>
          <a:xfrm>
            <a:off x="838200" y="381000"/>
            <a:ext cx="9000000" cy="387798"/>
          </a:xfrm>
        </p:spPr>
        <p:txBody>
          <a:bodyPr/>
          <a:lstStyle/>
          <a:p>
            <a:r>
              <a:rPr lang="de-DE" dirty="0"/>
              <a:t>Relevanter politischer Rahmen der Europäischen Union</a:t>
            </a:r>
            <a:endParaRPr lang="en-GB" dirty="0"/>
          </a:p>
        </p:txBody>
      </p:sp>
      <p:sp>
        <p:nvSpPr>
          <p:cNvPr id="5" name="Text Placeholder 4">
            <a:extLst>
              <a:ext uri="{FF2B5EF4-FFF2-40B4-BE49-F238E27FC236}">
                <a16:creationId xmlns:a16="http://schemas.microsoft.com/office/drawing/2014/main" id="{DE61C8D9-D75B-F4EF-8F59-3625F67C88A9}"/>
              </a:ext>
            </a:extLst>
          </p:cNvPr>
          <p:cNvSpPr>
            <a:spLocks noGrp="1"/>
          </p:cNvSpPr>
          <p:nvPr>
            <p:ph type="body" sz="quarter" idx="10"/>
          </p:nvPr>
        </p:nvSpPr>
        <p:spPr>
          <a:xfrm>
            <a:off x="228600" y="914400"/>
            <a:ext cx="11506200" cy="5563061"/>
          </a:xfrm>
        </p:spPr>
        <p:txBody>
          <a:bodyPr wrap="square" lIns="0" tIns="0" rIns="0" bIns="0" anchor="t">
            <a:spAutoFit/>
          </a:bodyPr>
          <a:lstStyle/>
          <a:p>
            <a:pPr marL="457200" lvl="1" indent="0">
              <a:buNone/>
            </a:pPr>
            <a:r>
              <a:rPr lang="de-DE" b="1" dirty="0"/>
              <a:t>2021: Grünbuch zur Bevölkerungsalterung der Europäischen Kommission</a:t>
            </a:r>
          </a:p>
          <a:p>
            <a:pPr lvl="2"/>
            <a:r>
              <a:rPr lang="de-DE" dirty="0"/>
              <a:t>fördern der Solidarität und Verantwortung zwischen den Generationen und gewährleisten nachhaltige Lösungen für die Sozialsysteme in der gesamten EU.</a:t>
            </a:r>
          </a:p>
          <a:p>
            <a:pPr marL="457200" lvl="1" indent="0">
              <a:buNone/>
            </a:pPr>
            <a:r>
              <a:rPr lang="en-GB" b="1" dirty="0"/>
              <a:t>2022: </a:t>
            </a:r>
            <a:r>
              <a:rPr lang="en-GB" b="1" dirty="0" err="1"/>
              <a:t>Europäische</a:t>
            </a:r>
            <a:r>
              <a:rPr lang="en-GB" b="1" dirty="0"/>
              <a:t> </a:t>
            </a:r>
            <a:r>
              <a:rPr lang="en-GB" b="1" dirty="0" err="1"/>
              <a:t>Kompetenzagenda</a:t>
            </a:r>
            <a:r>
              <a:rPr lang="en-GB" b="1" dirty="0"/>
              <a:t> (</a:t>
            </a:r>
            <a:r>
              <a:rPr lang="de-DE" b="1" dirty="0"/>
              <a:t>Erwachsenenbildung)</a:t>
            </a:r>
          </a:p>
          <a:p>
            <a:pPr lvl="2"/>
            <a:r>
              <a:rPr lang="de-DE" dirty="0"/>
              <a:t>befasst sich mit den digitalen Fähigkeiten von 16- bis 74-jährigen mit dem Ziel, dass bis 2025 70 % dieser Altersgruppe zumindest über grundlegende digitale Fähigkeiten verfügen sollten. </a:t>
            </a:r>
          </a:p>
          <a:p>
            <a:pPr marL="457200" lvl="1" indent="0">
              <a:buNone/>
            </a:pPr>
            <a:r>
              <a:rPr lang="de-DE" b="1" dirty="0"/>
              <a:t>2017: Europäische Säule der sozialen Rechte</a:t>
            </a:r>
          </a:p>
          <a:p>
            <a:pPr lvl="2"/>
            <a:r>
              <a:rPr lang="de-DE" dirty="0"/>
              <a:t>umfassenderes Instrument, das das gemeinsame Bestreben widerspiegelt, ein "sozialeres Europa" zu schaffen, einschließlich konkreter Ziele im Zusammenhang mit der Digitalisierung. </a:t>
            </a:r>
          </a:p>
          <a:p>
            <a:pPr lvl="2"/>
            <a:r>
              <a:rPr lang="de-DE" dirty="0"/>
              <a:t>Grundsatz 20: Anerkennung des Rechts eines jeden auf Zugang zu grundlegenden Diensten von guter Qualität, einschließlich digitaler Kommunikation, und Unterstützung beim Zugang zu solchen Diensten für diejenigen, die auf Hindernisse stoßen.</a:t>
            </a:r>
          </a:p>
          <a:p>
            <a:pPr marL="457200" lvl="1" indent="0">
              <a:buNone/>
            </a:pPr>
            <a:r>
              <a:rPr lang="de-DE" b="1" dirty="0"/>
              <a:t>2022: Europäische Erklärung zu den digitalen Rechten und Grundsätzen für die digitale Dekade</a:t>
            </a:r>
          </a:p>
          <a:p>
            <a:pPr lvl="2"/>
            <a:r>
              <a:rPr lang="de-DE" dirty="0"/>
              <a:t> unterstreichen den Grundsatz, dass niemand im Zuge des gesellschaftlichen Fortschritts zurückgelassen werden darf. </a:t>
            </a:r>
          </a:p>
          <a:p>
            <a:pPr marL="914400" lvl="2" indent="0">
              <a:buNone/>
            </a:pPr>
            <a:r>
              <a:rPr lang="de-DE" b="1" dirty="0"/>
              <a:t>Dennoch</a:t>
            </a:r>
            <a:r>
              <a:rPr lang="de-DE" dirty="0"/>
              <a:t>: Es besteht die Gefahr, dass die Digitalisierung der öffentlichen Dienste nicht von Maßnahmen und Garantien begleitet wird, die angemessen sicherstellen, dass ältere Menschen und andere schutzbedürftige Gruppen in den Genuss der Grundrechte kommen. </a:t>
            </a:r>
            <a:endParaRPr lang="en-GB" dirty="0"/>
          </a:p>
        </p:txBody>
      </p:sp>
    </p:spTree>
    <p:extLst>
      <p:ext uri="{BB962C8B-B14F-4D97-AF65-F5344CB8AC3E}">
        <p14:creationId xmlns:p14="http://schemas.microsoft.com/office/powerpoint/2010/main" val="375744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CE3F0-3591-4C41-7D81-17CE6AAFBCCB}"/>
              </a:ext>
            </a:extLst>
          </p:cNvPr>
          <p:cNvSpPr>
            <a:spLocks noGrp="1"/>
          </p:cNvSpPr>
          <p:nvPr>
            <p:ph type="title"/>
          </p:nvPr>
        </p:nvSpPr>
        <p:spPr>
          <a:xfrm>
            <a:off x="533400" y="152400"/>
            <a:ext cx="10744200" cy="775597"/>
          </a:xfrm>
        </p:spPr>
        <p:txBody>
          <a:bodyPr/>
          <a:lstStyle/>
          <a:p>
            <a:r>
              <a:rPr lang="en-GB" dirty="0">
                <a:latin typeface="Calibri"/>
                <a:ea typeface="Calibri"/>
                <a:cs typeface="Calibri"/>
              </a:rPr>
              <a:t>Wie </a:t>
            </a:r>
            <a:r>
              <a:rPr lang="en-GB" dirty="0" err="1">
                <a:latin typeface="Calibri"/>
                <a:ea typeface="Calibri"/>
                <a:cs typeface="Calibri"/>
              </a:rPr>
              <a:t>ist</a:t>
            </a:r>
            <a:r>
              <a:rPr lang="en-GB" dirty="0">
                <a:latin typeface="Calibri"/>
                <a:ea typeface="Calibri"/>
                <a:cs typeface="Calibri"/>
              </a:rPr>
              <a:t> die </a:t>
            </a:r>
            <a:r>
              <a:rPr lang="en-GB" dirty="0" err="1">
                <a:latin typeface="Calibri"/>
                <a:ea typeface="Calibri"/>
                <a:cs typeface="Calibri"/>
              </a:rPr>
              <a:t>nationale</a:t>
            </a:r>
            <a:r>
              <a:rPr lang="en-GB" dirty="0">
                <a:latin typeface="Calibri"/>
                <a:ea typeface="Calibri"/>
                <a:cs typeface="Calibri"/>
              </a:rPr>
              <a:t> </a:t>
            </a:r>
            <a:r>
              <a:rPr lang="en-GB" dirty="0" err="1">
                <a:latin typeface="Calibri"/>
                <a:ea typeface="Calibri"/>
                <a:cs typeface="Calibri"/>
              </a:rPr>
              <a:t>Rechtslage</a:t>
            </a:r>
            <a:r>
              <a:rPr lang="en-GB" dirty="0">
                <a:latin typeface="Calibri"/>
                <a:ea typeface="Calibri"/>
                <a:cs typeface="Calibri"/>
              </a:rPr>
              <a:t> </a:t>
            </a:r>
            <a:r>
              <a:rPr lang="en-GB" dirty="0" err="1">
                <a:latin typeface="Calibri"/>
                <a:ea typeface="Calibri"/>
                <a:cs typeface="Calibri"/>
              </a:rPr>
              <a:t>bezüglich</a:t>
            </a:r>
            <a:r>
              <a:rPr lang="en-GB" dirty="0">
                <a:latin typeface="Calibri"/>
                <a:ea typeface="Calibri"/>
                <a:cs typeface="Calibri"/>
              </a:rPr>
              <a:t> des </a:t>
            </a:r>
            <a:r>
              <a:rPr lang="en-GB" dirty="0" err="1">
                <a:latin typeface="Calibri"/>
                <a:ea typeface="Calibri"/>
                <a:cs typeface="Calibri"/>
              </a:rPr>
              <a:t>Zugangs</a:t>
            </a:r>
            <a:r>
              <a:rPr lang="en-GB" dirty="0">
                <a:latin typeface="Calibri"/>
                <a:ea typeface="Calibri"/>
                <a:cs typeface="Calibri"/>
              </a:rPr>
              <a:t> </a:t>
            </a:r>
            <a:r>
              <a:rPr lang="en-GB" dirty="0" err="1">
                <a:latin typeface="Calibri"/>
                <a:ea typeface="Calibri"/>
                <a:cs typeface="Calibri"/>
              </a:rPr>
              <a:t>zu</a:t>
            </a:r>
            <a:r>
              <a:rPr lang="en-GB" dirty="0">
                <a:latin typeface="Calibri"/>
                <a:ea typeface="Calibri"/>
                <a:cs typeface="Calibri"/>
              </a:rPr>
              <a:t> </a:t>
            </a:r>
            <a:r>
              <a:rPr lang="en-GB" dirty="0" err="1">
                <a:latin typeface="Calibri"/>
                <a:ea typeface="Calibri"/>
                <a:cs typeface="Calibri"/>
              </a:rPr>
              <a:t>öffentlichen</a:t>
            </a:r>
            <a:r>
              <a:rPr lang="en-GB" dirty="0">
                <a:latin typeface="Calibri"/>
                <a:ea typeface="Calibri"/>
                <a:cs typeface="Calibri"/>
              </a:rPr>
              <a:t> </a:t>
            </a:r>
            <a:r>
              <a:rPr lang="en-GB" dirty="0" err="1">
                <a:latin typeface="Calibri"/>
                <a:ea typeface="Calibri"/>
                <a:cs typeface="Calibri"/>
              </a:rPr>
              <a:t>Diensten</a:t>
            </a:r>
            <a:r>
              <a:rPr lang="en-GB" dirty="0">
                <a:latin typeface="Calibri"/>
                <a:ea typeface="Calibri"/>
                <a:cs typeface="Calibri"/>
              </a:rPr>
              <a:t> in </a:t>
            </a:r>
            <a:r>
              <a:rPr lang="en-GB" dirty="0" err="1">
                <a:latin typeface="Calibri"/>
                <a:ea typeface="Calibri"/>
                <a:cs typeface="Calibri"/>
              </a:rPr>
              <a:t>digitalisierenden</a:t>
            </a:r>
            <a:r>
              <a:rPr lang="en-GB" dirty="0">
                <a:latin typeface="Calibri"/>
                <a:ea typeface="Calibri"/>
                <a:cs typeface="Calibri"/>
              </a:rPr>
              <a:t> </a:t>
            </a:r>
            <a:r>
              <a:rPr lang="en-GB" dirty="0" err="1">
                <a:latin typeface="Calibri"/>
                <a:ea typeface="Calibri"/>
                <a:cs typeface="Calibri"/>
              </a:rPr>
              <a:t>Gesellschaften</a:t>
            </a:r>
            <a:r>
              <a:rPr lang="en-GB" dirty="0">
                <a:latin typeface="Calibri"/>
                <a:ea typeface="Calibri"/>
                <a:cs typeface="Calibri"/>
              </a:rPr>
              <a:t>?  </a:t>
            </a:r>
            <a:endParaRPr lang="en-GB" dirty="0"/>
          </a:p>
        </p:txBody>
      </p:sp>
      <p:sp>
        <p:nvSpPr>
          <p:cNvPr id="3" name="Text Placeholder 2">
            <a:extLst>
              <a:ext uri="{FF2B5EF4-FFF2-40B4-BE49-F238E27FC236}">
                <a16:creationId xmlns:a16="http://schemas.microsoft.com/office/drawing/2014/main" id="{EBED1A4C-B199-3D69-2629-C542CF7AFB47}"/>
              </a:ext>
            </a:extLst>
          </p:cNvPr>
          <p:cNvSpPr>
            <a:spLocks noGrp="1"/>
          </p:cNvSpPr>
          <p:nvPr>
            <p:ph type="body" sz="quarter" idx="10"/>
          </p:nvPr>
        </p:nvSpPr>
        <p:spPr>
          <a:xfrm>
            <a:off x="304800" y="1143000"/>
            <a:ext cx="11811000" cy="4370427"/>
          </a:xfrm>
        </p:spPr>
        <p:txBody>
          <a:bodyPr wrap="square" lIns="0" tIns="0" rIns="0" bIns="0" anchor="t">
            <a:spAutoFit/>
          </a:bodyPr>
          <a:lstStyle/>
          <a:p>
            <a:pPr marL="0" indent="0">
              <a:buNone/>
            </a:pPr>
            <a:r>
              <a:rPr lang="de-DE" b="1" i="0" dirty="0">
                <a:solidFill>
                  <a:schemeClr val="bg1"/>
                </a:solidFill>
                <a:effectLst/>
                <a:latin typeface="Calibri" panose="020F0502020204030204" pitchFamily="34" charset="0"/>
                <a:cs typeface="Calibri" panose="020F0502020204030204" pitchFamily="34" charset="0"/>
              </a:rPr>
              <a:t>Alle EU-Mitgliedstaaten, MK und RS: </a:t>
            </a:r>
            <a:r>
              <a:rPr lang="en-GB" dirty="0">
                <a:solidFill>
                  <a:schemeClr val="bg1"/>
                </a:solidFill>
                <a:latin typeface="Calibri" panose="020F0502020204030204" pitchFamily="34" charset="0"/>
                <a:cs typeface="Calibri" panose="020F0502020204030204" pitchFamily="34" charset="0"/>
              </a:rPr>
              <a:t>       </a:t>
            </a:r>
          </a:p>
          <a:p>
            <a:r>
              <a:rPr lang="de-DE" dirty="0">
                <a:solidFill>
                  <a:schemeClr val="bg1"/>
                </a:solidFill>
                <a:latin typeface="Calibri" panose="020F0502020204030204" pitchFamily="34" charset="0"/>
                <a:cs typeface="Calibri" panose="020F0502020204030204" pitchFamily="34" charset="0"/>
              </a:rPr>
              <a:t> garantieren den allgemeinen Grundsatz der Nicht-Diskriminierung in ihren Verfassungen oder Grundgesetzen</a:t>
            </a:r>
            <a:r>
              <a:rPr lang="en-GB" dirty="0">
                <a:solidFill>
                  <a:schemeClr val="bg1"/>
                </a:solidFill>
                <a:latin typeface="Calibri" panose="020F0502020204030204" pitchFamily="34" charset="0"/>
                <a:cs typeface="Calibri" panose="020F0502020204030204" pitchFamily="34" charset="0"/>
              </a:rPr>
              <a:t>      </a:t>
            </a:r>
          </a:p>
          <a:p>
            <a:r>
              <a:rPr lang="en-GB" dirty="0">
                <a:solidFill>
                  <a:schemeClr val="bg1"/>
                </a:solidFill>
                <a:latin typeface="Calibri" panose="020F0502020204030204" pitchFamily="34" charset="0"/>
                <a:cs typeface="Calibri" panose="020F0502020204030204" pitchFamily="34" charset="0"/>
              </a:rPr>
              <a:t> </a:t>
            </a:r>
            <a:r>
              <a:rPr lang="de-DE" dirty="0">
                <a:solidFill>
                  <a:schemeClr val="bg1"/>
                </a:solidFill>
                <a:latin typeface="Calibri" panose="020F0502020204030204" pitchFamily="34" charset="0"/>
                <a:cs typeface="Calibri" panose="020F0502020204030204" pitchFamily="34" charset="0"/>
              </a:rPr>
              <a:t>verfügen über einen Rechtsrahmen, der die Digitalisierung der öffentlichen Dienste regelt</a:t>
            </a:r>
          </a:p>
          <a:p>
            <a:r>
              <a:rPr lang="de-DE" dirty="0">
                <a:solidFill>
                  <a:schemeClr val="bg1"/>
                </a:solidFill>
                <a:latin typeface="Calibri" panose="020F0502020204030204" pitchFamily="34" charset="0"/>
                <a:cs typeface="Calibri" panose="020F0502020204030204" pitchFamily="34" charset="0"/>
              </a:rPr>
              <a:t> variieren im Grad und in der Art und Weise, wie sie den gleichen Zugang und den Grundsatz der Nichtdiskriminierung regeln</a:t>
            </a:r>
          </a:p>
          <a:p>
            <a:pPr marL="228600" lvl="1">
              <a:spcBef>
                <a:spcPts val="1000"/>
              </a:spcBef>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Nur in vier </a:t>
            </a:r>
            <a:r>
              <a:rPr lang="en-GB" dirty="0" err="1">
                <a:solidFill>
                  <a:schemeClr val="bg1"/>
                </a:solidFill>
                <a:latin typeface="Calibri" panose="020F0502020204030204" pitchFamily="34" charset="0"/>
                <a:cs typeface="Calibri" panose="020F0502020204030204" pitchFamily="34" charset="0"/>
              </a:rPr>
              <a:t>Staaten</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werden</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ältere</a:t>
            </a:r>
            <a:r>
              <a:rPr lang="en-GB" dirty="0">
                <a:solidFill>
                  <a:schemeClr val="bg1"/>
                </a:solidFill>
                <a:latin typeface="Calibri" panose="020F0502020204030204" pitchFamily="34" charset="0"/>
                <a:cs typeface="Calibri" panose="020F0502020204030204" pitchFamily="34" charset="0"/>
              </a:rPr>
              <a:t> Menschen </a:t>
            </a:r>
            <a:r>
              <a:rPr lang="en-GB" dirty="0" err="1">
                <a:solidFill>
                  <a:schemeClr val="bg1"/>
                </a:solidFill>
                <a:latin typeface="Calibri" panose="020F0502020204030204" pitchFamily="34" charset="0"/>
                <a:cs typeface="Calibri" panose="020F0502020204030204" pitchFamily="34" charset="0"/>
              </a:rPr>
              <a:t>als</a:t>
            </a:r>
            <a:r>
              <a:rPr lang="en-GB" dirty="0">
                <a:solidFill>
                  <a:schemeClr val="bg1"/>
                </a:solidFill>
                <a:latin typeface="Calibri" panose="020F0502020204030204" pitchFamily="34" charset="0"/>
                <a:cs typeface="Calibri" panose="020F0502020204030204" pitchFamily="34" charset="0"/>
              </a:rPr>
              <a:t> von </a:t>
            </a:r>
            <a:r>
              <a:rPr lang="en-GB" dirty="0" err="1">
                <a:solidFill>
                  <a:schemeClr val="bg1"/>
                </a:solidFill>
                <a:latin typeface="Calibri" panose="020F0502020204030204" pitchFamily="34" charset="0"/>
                <a:cs typeface="Calibri" panose="020F0502020204030204" pitchFamily="34" charset="0"/>
              </a:rPr>
              <a:t>digitaler</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Ausgrenzung</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gefährdet</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erwähnt</a:t>
            </a:r>
            <a:r>
              <a:rPr lang="en-GB" dirty="0">
                <a:solidFill>
                  <a:schemeClr val="bg1"/>
                </a:solidFill>
                <a:latin typeface="Calibri" panose="020F0502020204030204" pitchFamily="34" charset="0"/>
                <a:cs typeface="Calibri" panose="020F0502020204030204" pitchFamily="34" charset="0"/>
              </a:rPr>
              <a:t>, 23 </a:t>
            </a:r>
            <a:r>
              <a:rPr lang="en-GB" dirty="0" err="1">
                <a:solidFill>
                  <a:schemeClr val="bg1"/>
                </a:solidFill>
                <a:latin typeface="Calibri" panose="020F0502020204030204" pitchFamily="34" charset="0"/>
                <a:cs typeface="Calibri" panose="020F0502020204030204" pitchFamily="34" charset="0"/>
              </a:rPr>
              <a:t>Staaten</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dagegen</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erwähnen</a:t>
            </a:r>
            <a:r>
              <a:rPr lang="en-GB" dirty="0">
                <a:solidFill>
                  <a:schemeClr val="bg1"/>
                </a:solidFill>
                <a:latin typeface="Calibri" panose="020F0502020204030204" pitchFamily="34" charset="0"/>
                <a:cs typeface="Calibri" panose="020F0502020204030204" pitchFamily="34" charset="0"/>
              </a:rPr>
              <a:t> Menschen </a:t>
            </a:r>
            <a:r>
              <a:rPr lang="en-GB" dirty="0" err="1">
                <a:solidFill>
                  <a:schemeClr val="bg1"/>
                </a:solidFill>
                <a:latin typeface="Calibri" panose="020F0502020204030204" pitchFamily="34" charset="0"/>
                <a:cs typeface="Calibri" panose="020F0502020204030204" pitchFamily="34" charset="0"/>
              </a:rPr>
              <a:t>mit</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Behinderung</a:t>
            </a:r>
            <a:r>
              <a:rPr lang="en-GB" dirty="0">
                <a:solidFill>
                  <a:schemeClr val="bg1"/>
                </a:solidFill>
                <a:latin typeface="Calibri" panose="020F0502020204030204" pitchFamily="34" charset="0"/>
                <a:cs typeface="Calibri" panose="020F0502020204030204" pitchFamily="34" charset="0"/>
              </a:rPr>
              <a:t>, </a:t>
            </a:r>
            <a:r>
              <a:rPr lang="en-GB" dirty="0" err="1">
                <a:solidFill>
                  <a:schemeClr val="bg1"/>
                </a:solidFill>
                <a:latin typeface="Calibri" panose="020F0502020204030204" pitchFamily="34" charset="0"/>
                <a:cs typeface="Calibri" panose="020F0502020204030204" pitchFamily="34" charset="0"/>
              </a:rPr>
              <a:t>einschließlich</a:t>
            </a:r>
            <a:r>
              <a:rPr lang="en-GB" dirty="0">
                <a:solidFill>
                  <a:schemeClr val="bg1"/>
                </a:solidFill>
                <a:latin typeface="Calibri" panose="020F0502020204030204" pitchFamily="34" charset="0"/>
                <a:cs typeface="Calibri" panose="020F0502020204030204" pitchFamily="34" charset="0"/>
              </a:rPr>
              <a:t> AT</a:t>
            </a:r>
          </a:p>
          <a:p>
            <a:r>
              <a:rPr lang="de-DE" dirty="0">
                <a:solidFill>
                  <a:schemeClr val="bg1"/>
                </a:solidFill>
                <a:latin typeface="Calibri" panose="020F0502020204030204" pitchFamily="34" charset="0"/>
                <a:cs typeface="Calibri" panose="020F0502020204030204" pitchFamily="34" charset="0"/>
              </a:rPr>
              <a:t>In den meisten Ländern gibt es nur unzureichende und organisierte Monitormechanismen für eine systematische Evaluierung von Diskriminierung und Missständen in der Verwaltung.</a:t>
            </a:r>
          </a:p>
          <a:p>
            <a:r>
              <a:rPr lang="de-DE" dirty="0">
                <a:solidFill>
                  <a:schemeClr val="bg1"/>
                </a:solidFill>
                <a:latin typeface="Calibri" panose="020F0502020204030204" pitchFamily="34" charset="0"/>
                <a:cs typeface="Calibri" panose="020F0502020204030204" pitchFamily="34" charset="0"/>
              </a:rPr>
              <a:t>Beschwerden über Diskriminierung im Zugang zu öffentlichen Dienstleistungen, ohne Erwähnung des Alters Bewährte Verfahren: Beratungsstellen für ältere Menschen, z.B. für die Altersvorsorge erhalten die meisten Beschwerden. </a:t>
            </a:r>
            <a:endParaRPr lang="en-GB" dirty="0">
              <a:ea typeface="Calibri"/>
              <a:cs typeface="Calibri"/>
            </a:endParaRPr>
          </a:p>
        </p:txBody>
      </p:sp>
    </p:spTree>
    <p:extLst>
      <p:ext uri="{BB962C8B-B14F-4D97-AF65-F5344CB8AC3E}">
        <p14:creationId xmlns:p14="http://schemas.microsoft.com/office/powerpoint/2010/main" val="1173033908"/>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D336F-7C40-6F7E-2297-7A5B78F010CB}"/>
              </a:ext>
            </a:extLst>
          </p:cNvPr>
          <p:cNvSpPr>
            <a:spLocks noGrp="1"/>
          </p:cNvSpPr>
          <p:nvPr>
            <p:ph type="title"/>
          </p:nvPr>
        </p:nvSpPr>
        <p:spPr/>
        <p:txBody>
          <a:bodyPr/>
          <a:lstStyle/>
          <a:p>
            <a:r>
              <a:rPr lang="de-DE" dirty="0"/>
              <a:t>Und in Österreich? </a:t>
            </a:r>
            <a:endParaRPr lang="en-GB" dirty="0"/>
          </a:p>
        </p:txBody>
      </p:sp>
      <p:sp>
        <p:nvSpPr>
          <p:cNvPr id="3" name="Text Placeholder 2">
            <a:extLst>
              <a:ext uri="{FF2B5EF4-FFF2-40B4-BE49-F238E27FC236}">
                <a16:creationId xmlns:a16="http://schemas.microsoft.com/office/drawing/2014/main" id="{DA913CA7-6189-C7EC-C2FE-CE6EFD7E3EDC}"/>
              </a:ext>
            </a:extLst>
          </p:cNvPr>
          <p:cNvSpPr>
            <a:spLocks noGrp="1"/>
          </p:cNvSpPr>
          <p:nvPr>
            <p:ph type="body" sz="quarter" idx="10"/>
          </p:nvPr>
        </p:nvSpPr>
        <p:spPr>
          <a:xfrm>
            <a:off x="720724" y="1802774"/>
            <a:ext cx="9871075" cy="2472472"/>
          </a:xfrm>
        </p:spPr>
        <p:txBody>
          <a:bodyPr/>
          <a:lstStyle/>
          <a:p>
            <a:r>
              <a:rPr lang="de-DE" b="1" dirty="0">
                <a:solidFill>
                  <a:schemeClr val="bg1"/>
                </a:solidFill>
                <a:latin typeface="Calibri" panose="020F0502020204030204" pitchFamily="34" charset="0"/>
                <a:cs typeface="Calibri" panose="020F0502020204030204" pitchFamily="34" charset="0"/>
              </a:rPr>
              <a:t>Partikularrecht, das ausdrücklich gleichen Zugang zu bestimmten digitalen öffentlichen Diensten garantiert. </a:t>
            </a:r>
          </a:p>
          <a:p>
            <a:r>
              <a:rPr lang="de-DE" b="1" dirty="0">
                <a:solidFill>
                  <a:schemeClr val="bg1"/>
                </a:solidFill>
                <a:latin typeface="Calibri" panose="020F0502020204030204" pitchFamily="34" charset="0"/>
                <a:cs typeface="Calibri" panose="020F0502020204030204" pitchFamily="34" charset="0"/>
              </a:rPr>
              <a:t>Das österreichische E-Government-Gesetz legt fest, dass die Nutzer frei wählen können, wie sie mit den Behörden in Kontakt treten wollen, um sicherzustellen, dass die Rechte der Bürger geachtet werden. Der gleichberechtigte Zugang zu öffentlichen Dienstleistungen, die digitalisiert werden, wird darin nicht ausdrücklich als Leitprinzip anerkannt, und es wird auch kein Grundsatz in Bezug auf die digitale öffentliche Verwaltung festgelegt. </a:t>
            </a:r>
          </a:p>
          <a:p>
            <a:endParaRPr lang="en-GB" dirty="0"/>
          </a:p>
        </p:txBody>
      </p:sp>
    </p:spTree>
    <p:extLst>
      <p:ext uri="{BB962C8B-B14F-4D97-AF65-F5344CB8AC3E}">
        <p14:creationId xmlns:p14="http://schemas.microsoft.com/office/powerpoint/2010/main" val="2987671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B4FF-E87F-1AE3-2F67-30233C681BDF}"/>
              </a:ext>
            </a:extLst>
          </p:cNvPr>
          <p:cNvSpPr>
            <a:spLocks noGrp="1"/>
          </p:cNvSpPr>
          <p:nvPr>
            <p:ph type="title"/>
          </p:nvPr>
        </p:nvSpPr>
        <p:spPr>
          <a:xfrm>
            <a:off x="533400" y="304800"/>
            <a:ext cx="9000000" cy="387798"/>
          </a:xfrm>
        </p:spPr>
        <p:txBody>
          <a:bodyPr/>
          <a:lstStyle/>
          <a:p>
            <a:r>
              <a:rPr lang="en-GB" dirty="0">
                <a:latin typeface="Calibri"/>
                <a:cs typeface="Calibri"/>
              </a:rPr>
              <a:t>Wie </a:t>
            </a:r>
            <a:r>
              <a:rPr lang="en-GB" dirty="0" err="1">
                <a:latin typeface="Calibri"/>
                <a:cs typeface="Calibri"/>
              </a:rPr>
              <a:t>regelt</a:t>
            </a:r>
            <a:r>
              <a:rPr lang="en-GB" dirty="0">
                <a:latin typeface="Calibri"/>
                <a:cs typeface="Calibri"/>
              </a:rPr>
              <a:t> die </a:t>
            </a:r>
            <a:r>
              <a:rPr lang="en-GB" dirty="0" err="1">
                <a:latin typeface="Calibri"/>
                <a:cs typeface="Calibri"/>
              </a:rPr>
              <a:t>nationale</a:t>
            </a:r>
            <a:r>
              <a:rPr lang="en-GB" dirty="0">
                <a:latin typeface="Calibri"/>
                <a:cs typeface="Calibri"/>
              </a:rPr>
              <a:t> </a:t>
            </a:r>
            <a:r>
              <a:rPr lang="en-GB" dirty="0" err="1">
                <a:latin typeface="Calibri"/>
                <a:cs typeface="Calibri"/>
              </a:rPr>
              <a:t>Politik</a:t>
            </a:r>
            <a:r>
              <a:rPr lang="en-GB" dirty="0">
                <a:latin typeface="Calibri"/>
                <a:cs typeface="Calibri"/>
              </a:rPr>
              <a:t> den </a:t>
            </a:r>
            <a:r>
              <a:rPr lang="en-GB" dirty="0" err="1">
                <a:latin typeface="Calibri"/>
                <a:cs typeface="Calibri"/>
              </a:rPr>
              <a:t>Zugang</a:t>
            </a:r>
            <a:r>
              <a:rPr lang="en-GB" dirty="0">
                <a:latin typeface="Calibri"/>
                <a:cs typeface="Calibri"/>
              </a:rPr>
              <a:t>?   </a:t>
            </a:r>
            <a:endParaRPr lang="en-GB" dirty="0"/>
          </a:p>
        </p:txBody>
      </p:sp>
      <p:sp>
        <p:nvSpPr>
          <p:cNvPr id="3" name="Text Placeholder 2">
            <a:extLst>
              <a:ext uri="{FF2B5EF4-FFF2-40B4-BE49-F238E27FC236}">
                <a16:creationId xmlns:a16="http://schemas.microsoft.com/office/drawing/2014/main" id="{4E1DCF2B-0C30-2E2E-A0CC-8E34DBA58914}"/>
              </a:ext>
            </a:extLst>
          </p:cNvPr>
          <p:cNvSpPr>
            <a:spLocks noGrp="1"/>
          </p:cNvSpPr>
          <p:nvPr>
            <p:ph type="body" sz="quarter" idx="10"/>
          </p:nvPr>
        </p:nvSpPr>
        <p:spPr>
          <a:xfrm>
            <a:off x="228600" y="762000"/>
            <a:ext cx="11125200" cy="5972404"/>
          </a:xfrm>
        </p:spPr>
        <p:txBody>
          <a:bodyPr wrap="square" lIns="0" tIns="0" rIns="0" bIns="0" anchor="t">
            <a:spAutoFit/>
          </a:bodyPr>
          <a:lstStyle/>
          <a:p>
            <a:endParaRPr lang="en-GB" b="1" dirty="0">
              <a:solidFill>
                <a:schemeClr val="bg1"/>
              </a:solidFill>
              <a:latin typeface="Calibri" panose="020F0502020204030204" pitchFamily="34" charset="0"/>
              <a:cs typeface="Calibri" panose="020F0502020204030204" pitchFamily="34" charset="0"/>
            </a:endParaRPr>
          </a:p>
          <a:p>
            <a:r>
              <a:rPr lang="de-DE" b="1" dirty="0">
                <a:solidFill>
                  <a:schemeClr val="bg1"/>
                </a:solidFill>
                <a:latin typeface="Calibri" panose="020F0502020204030204" pitchFamily="34" charset="0"/>
                <a:cs typeface="Calibri" panose="020F0502020204030204" pitchFamily="34" charset="0"/>
              </a:rPr>
              <a:t>Alle EU-Mitgliedstaaten, MK und RS verfügen über Strategien, Aktionspläne oder vergleichbare Maßnahmen im Zusammenhang mit der Digitalisierung</a:t>
            </a:r>
          </a:p>
          <a:p>
            <a:r>
              <a:rPr lang="de-DE" b="1" dirty="0">
                <a:solidFill>
                  <a:schemeClr val="bg1"/>
                </a:solidFill>
                <a:latin typeface="Calibri" panose="020F0502020204030204" pitchFamily="34" charset="0"/>
                <a:cs typeface="Calibri" panose="020F0502020204030204" pitchFamily="34" charset="0"/>
              </a:rPr>
              <a:t>17 Länder verfügen über einen politischen Rahmen, in dem der gleichberechtigte Zugang zu öffentlichen Dienstleistungen im Zuge der Digitalisierung ausdrücklich erwähnt wird.</a:t>
            </a:r>
          </a:p>
          <a:p>
            <a:r>
              <a:rPr lang="de-DE" b="1" dirty="0">
                <a:solidFill>
                  <a:schemeClr val="bg1"/>
                </a:solidFill>
                <a:latin typeface="Calibri" panose="020F0502020204030204" pitchFamily="34" charset="0"/>
                <a:cs typeface="Calibri" panose="020F0502020204030204" pitchFamily="34" charset="0"/>
              </a:rPr>
              <a:t>5 Länder (BG, MK, PL, RS, SE) verfügen über politische Instrumente, die den Grundsatz der Nichtdiskriminierung beim Zugang zu öffentlichen Dienstleistungen ausdrücklich anerkennen. PL, RS und SE gehen speziell auf ältere Menschen ein.</a:t>
            </a:r>
          </a:p>
          <a:p>
            <a:endParaRPr lang="de-DE" b="1" dirty="0">
              <a:solidFill>
                <a:schemeClr val="bg1"/>
              </a:solidFill>
              <a:latin typeface="Calibri" panose="020F0502020204030204" pitchFamily="34" charset="0"/>
              <a:cs typeface="Calibri" panose="020F0502020204030204" pitchFamily="34" charset="0"/>
            </a:endParaRPr>
          </a:p>
          <a:p>
            <a:pPr marL="0" indent="0">
              <a:buNone/>
            </a:pPr>
            <a:r>
              <a:rPr lang="de-DE" sz="2800" b="1" dirty="0">
                <a:solidFill>
                  <a:schemeClr val="bg1"/>
                </a:solidFill>
                <a:latin typeface="Calibri"/>
                <a:ea typeface="+mj-ea"/>
                <a:cs typeface="Calibri"/>
              </a:rPr>
              <a:t>   </a:t>
            </a:r>
          </a:p>
          <a:p>
            <a:pPr marL="0" indent="0">
              <a:buNone/>
            </a:pPr>
            <a:r>
              <a:rPr lang="de-DE" sz="2800" b="1" dirty="0">
                <a:solidFill>
                  <a:schemeClr val="bg1"/>
                </a:solidFill>
                <a:latin typeface="Calibri"/>
                <a:ea typeface="+mj-ea"/>
                <a:cs typeface="Calibri"/>
              </a:rPr>
              <a:t> Und Österreich? </a:t>
            </a:r>
          </a:p>
          <a:p>
            <a:r>
              <a:rPr lang="de-DE" sz="2400" b="1" dirty="0">
                <a:solidFill>
                  <a:schemeClr val="bg1"/>
                </a:solidFill>
                <a:latin typeface="Calibri" panose="020F0502020204030204" pitchFamily="34" charset="0"/>
                <a:cs typeface="Calibri" panose="020F0502020204030204" pitchFamily="34" charset="0"/>
              </a:rPr>
              <a:t>„</a:t>
            </a:r>
            <a:r>
              <a:rPr lang="en-GB" sz="2400" b="1" dirty="0" err="1">
                <a:solidFill>
                  <a:schemeClr val="bg1"/>
                </a:solidFill>
                <a:latin typeface="Calibri" panose="020F0502020204030204" pitchFamily="34" charset="0"/>
                <a:cs typeface="Calibri" panose="020F0502020204030204" pitchFamily="34" charset="0"/>
              </a:rPr>
              <a:t>Digitaler</a:t>
            </a:r>
            <a:r>
              <a:rPr lang="en-GB" sz="2400" b="1" dirty="0">
                <a:solidFill>
                  <a:schemeClr val="bg1"/>
                </a:solidFill>
                <a:latin typeface="Calibri" panose="020F0502020204030204" pitchFamily="34" charset="0"/>
                <a:cs typeface="Calibri" panose="020F0502020204030204" pitchFamily="34" charset="0"/>
              </a:rPr>
              <a:t> </a:t>
            </a:r>
            <a:r>
              <a:rPr lang="en-GB" sz="2400" b="1" dirty="0" err="1">
                <a:solidFill>
                  <a:schemeClr val="bg1"/>
                </a:solidFill>
                <a:latin typeface="Calibri" panose="020F0502020204030204" pitchFamily="34" charset="0"/>
                <a:cs typeface="Calibri" panose="020F0502020204030204" pitchFamily="34" charset="0"/>
              </a:rPr>
              <a:t>Aktionsplan</a:t>
            </a:r>
            <a:r>
              <a:rPr lang="en-GB" sz="2400" b="1" dirty="0">
                <a:solidFill>
                  <a:schemeClr val="bg1"/>
                </a:solidFill>
                <a:latin typeface="Calibri" panose="020F0502020204030204" pitchFamily="34" charset="0"/>
                <a:cs typeface="Calibri" panose="020F0502020204030204" pitchFamily="34" charset="0"/>
              </a:rPr>
              <a:t> </a:t>
            </a:r>
            <a:r>
              <a:rPr lang="en-GB" sz="2400" b="1" dirty="0" err="1">
                <a:solidFill>
                  <a:schemeClr val="bg1"/>
                </a:solidFill>
                <a:latin typeface="Calibri" panose="020F0502020204030204" pitchFamily="34" charset="0"/>
                <a:cs typeface="Calibri" panose="020F0502020204030204" pitchFamily="34" charset="0"/>
              </a:rPr>
              <a:t>Österreich</a:t>
            </a:r>
            <a:r>
              <a:rPr lang="en-GB" sz="2400" b="1" dirty="0">
                <a:solidFill>
                  <a:schemeClr val="bg1"/>
                </a:solidFill>
                <a:latin typeface="Calibri" panose="020F0502020204030204" pitchFamily="34" charset="0"/>
                <a:cs typeface="Calibri" panose="020F0502020204030204" pitchFamily="34" charset="0"/>
              </a:rPr>
              <a:t>”</a:t>
            </a:r>
          </a:p>
          <a:p>
            <a:endParaRPr lang="en-GB" b="1" dirty="0">
              <a:solidFill>
                <a:schemeClr val="bg1"/>
              </a:solidFill>
              <a:latin typeface="Calibri" panose="020F0502020204030204" pitchFamily="34" charset="0"/>
              <a:cs typeface="Calibri" panose="020F0502020204030204" pitchFamily="34" charset="0"/>
            </a:endParaRPr>
          </a:p>
          <a:p>
            <a:endParaRPr lang="en-GB" b="1" dirty="0">
              <a:solidFill>
                <a:schemeClr val="bg1"/>
              </a:solidFill>
              <a:latin typeface="Calibri" panose="020F0502020204030204" pitchFamily="34" charset="0"/>
              <a:cs typeface="Calibri" panose="020F0502020204030204" pitchFamily="34" charset="0"/>
            </a:endParaRPr>
          </a:p>
          <a:p>
            <a:endParaRPr lang="en-GB" b="1" dirty="0">
              <a:solidFill>
                <a:schemeClr val="bg1"/>
              </a:solidFill>
              <a:latin typeface="Calibri" panose="020F0502020204030204" pitchFamily="34" charset="0"/>
              <a:cs typeface="Calibri" panose="020F0502020204030204" pitchFamily="34" charset="0"/>
            </a:endParaRPr>
          </a:p>
          <a:p>
            <a:pPr marL="914400" lvl="2" indent="0">
              <a:buNone/>
            </a:pPr>
            <a:endParaRPr lang="en-GB" sz="1400" dirty="0">
              <a:cs typeface="Calibri"/>
            </a:endParaRPr>
          </a:p>
        </p:txBody>
      </p:sp>
    </p:spTree>
    <p:extLst>
      <p:ext uri="{BB962C8B-B14F-4D97-AF65-F5344CB8AC3E}">
        <p14:creationId xmlns:p14="http://schemas.microsoft.com/office/powerpoint/2010/main" val="3442598170"/>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B5F56-48CF-07EE-9956-813E75D061E0}"/>
              </a:ext>
            </a:extLst>
          </p:cNvPr>
          <p:cNvSpPr>
            <a:spLocks noGrp="1"/>
          </p:cNvSpPr>
          <p:nvPr>
            <p:ph type="title"/>
          </p:nvPr>
        </p:nvSpPr>
        <p:spPr>
          <a:xfrm>
            <a:off x="533400" y="381000"/>
            <a:ext cx="9000000" cy="387798"/>
          </a:xfrm>
        </p:spPr>
        <p:txBody>
          <a:bodyPr/>
          <a:lstStyle/>
          <a:p>
            <a:r>
              <a:rPr lang="de-DE" dirty="0"/>
              <a:t>…</a:t>
            </a:r>
            <a:endParaRPr lang="en-GB" dirty="0"/>
          </a:p>
        </p:txBody>
      </p:sp>
      <p:sp>
        <p:nvSpPr>
          <p:cNvPr id="3" name="Text Placeholder 2">
            <a:extLst>
              <a:ext uri="{FF2B5EF4-FFF2-40B4-BE49-F238E27FC236}">
                <a16:creationId xmlns:a16="http://schemas.microsoft.com/office/drawing/2014/main" id="{591F7F43-A30A-1AB9-902B-567EB21BBD3B}"/>
              </a:ext>
            </a:extLst>
          </p:cNvPr>
          <p:cNvSpPr>
            <a:spLocks noGrp="1"/>
          </p:cNvSpPr>
          <p:nvPr>
            <p:ph type="body" sz="quarter" idx="10"/>
          </p:nvPr>
        </p:nvSpPr>
        <p:spPr>
          <a:xfrm>
            <a:off x="304800" y="1066800"/>
            <a:ext cx="10591800" cy="4650504"/>
          </a:xfrm>
        </p:spPr>
        <p:txBody>
          <a:bodyPr/>
          <a:lstStyle/>
          <a:p>
            <a:pPr marL="228600" lvl="2" indent="-228600">
              <a:spcBef>
                <a:spcPts val="1000"/>
              </a:spcBef>
              <a:buFont typeface="Arial" panose="020B0604020202020204" pitchFamily="34" charset="0"/>
              <a:buChar char="•"/>
            </a:pPr>
            <a:r>
              <a:rPr lang="de-DE" sz="2200" dirty="0">
                <a:solidFill>
                  <a:schemeClr val="bg1"/>
                </a:solidFill>
              </a:rPr>
              <a:t>In 9 Mitgliedstaaten (CY, CZ, DK, EL, FR, IE, LU, MT, PT) wird in den politischen Rahmenvorgaben betont, wie wichtig es ist, </a:t>
            </a:r>
            <a:r>
              <a:rPr lang="de-DE" sz="2200" b="1" dirty="0">
                <a:solidFill>
                  <a:schemeClr val="bg1"/>
                </a:solidFill>
              </a:rPr>
              <a:t>Offline-Optionen</a:t>
            </a:r>
            <a:r>
              <a:rPr lang="de-DE" sz="2200" dirty="0">
                <a:solidFill>
                  <a:schemeClr val="bg1"/>
                </a:solidFill>
              </a:rPr>
              <a:t> für öffentliche Dienste für diejenigen zu erhalten, die sich nicht digital mit öffentlichen Diensten auseinandersetzen können oder wollen.</a:t>
            </a:r>
          </a:p>
          <a:p>
            <a:pPr marL="228600" lvl="2" indent="-228600">
              <a:spcBef>
                <a:spcPts val="1000"/>
              </a:spcBef>
              <a:buFont typeface="Arial" panose="020B0604020202020204" pitchFamily="34" charset="0"/>
              <a:buChar char="•"/>
            </a:pPr>
            <a:r>
              <a:rPr lang="de-DE" sz="2200" dirty="0">
                <a:solidFill>
                  <a:schemeClr val="bg1"/>
                </a:solidFill>
              </a:rPr>
              <a:t>In 12 Mitgliedstaaten </a:t>
            </a:r>
            <a:r>
              <a:rPr lang="de-DE" sz="2200" b="1" dirty="0">
                <a:solidFill>
                  <a:schemeClr val="bg1"/>
                </a:solidFill>
              </a:rPr>
              <a:t>richten sich die Maßnahmen an bestimmte Bevölkerungsgruppen, die von digitaler Ausgrenzung bedroht </a:t>
            </a:r>
            <a:r>
              <a:rPr lang="de-DE" sz="2200" dirty="0">
                <a:solidFill>
                  <a:schemeClr val="bg1"/>
                </a:solidFill>
              </a:rPr>
              <a:t>sind. Nur in </a:t>
            </a:r>
            <a:r>
              <a:rPr lang="de-DE" sz="2200" b="1" dirty="0">
                <a:solidFill>
                  <a:schemeClr val="bg1"/>
                </a:solidFill>
              </a:rPr>
              <a:t>Österreich</a:t>
            </a:r>
            <a:r>
              <a:rPr lang="de-DE" sz="2200" dirty="0">
                <a:solidFill>
                  <a:schemeClr val="bg1"/>
                </a:solidFill>
              </a:rPr>
              <a:t>, Deutschland und Schweden werden die von digitaler Ausgrenzung bedrohten Bevölkerungsgruppen in den aktuellen politischen Dokumenten nicht ausdrücklich genannt.</a:t>
            </a:r>
          </a:p>
          <a:p>
            <a:pPr marL="228600" lvl="2" indent="-228600">
              <a:spcBef>
                <a:spcPts val="1000"/>
              </a:spcBef>
              <a:buFont typeface="Arial" panose="020B0604020202020204" pitchFamily="34" charset="0"/>
              <a:buChar char="•"/>
            </a:pPr>
            <a:r>
              <a:rPr lang="de-DE" sz="2200" dirty="0">
                <a:solidFill>
                  <a:schemeClr val="bg1"/>
                </a:solidFill>
              </a:rPr>
              <a:t>Nur 6 EU-Mitgliedstaaten (IT, LU, NL, PL, SK, SI) und Nordmazedonien gehen in ihren Strategiepapieren auf das </a:t>
            </a:r>
            <a:r>
              <a:rPr lang="de-DE" sz="2200" b="1" dirty="0">
                <a:solidFill>
                  <a:schemeClr val="bg1"/>
                </a:solidFill>
              </a:rPr>
              <a:t>Risiko der digitalen Ausgrenzung </a:t>
            </a:r>
            <a:r>
              <a:rPr lang="de-DE" sz="2200" dirty="0">
                <a:solidFill>
                  <a:schemeClr val="bg1"/>
                </a:solidFill>
              </a:rPr>
              <a:t>ein und haben </a:t>
            </a:r>
            <a:r>
              <a:rPr lang="de-DE" sz="2200" b="1" dirty="0">
                <a:solidFill>
                  <a:schemeClr val="bg1"/>
                </a:solidFill>
              </a:rPr>
              <a:t>konkrete Maßnahmen</a:t>
            </a:r>
            <a:r>
              <a:rPr lang="de-DE" sz="2200" dirty="0">
                <a:solidFill>
                  <a:schemeClr val="bg1"/>
                </a:solidFill>
              </a:rPr>
              <a:t> zur Stärkung der digitalen Eingliederung ergriffen.</a:t>
            </a:r>
          </a:p>
          <a:p>
            <a:pPr marL="228600" lvl="2" indent="-228600">
              <a:spcBef>
                <a:spcPts val="1000"/>
              </a:spcBef>
              <a:buFont typeface="Arial" panose="020B0604020202020204" pitchFamily="34" charset="0"/>
              <a:buChar char="•"/>
            </a:pPr>
            <a:r>
              <a:rPr lang="de-DE" sz="2200" dirty="0">
                <a:solidFill>
                  <a:schemeClr val="bg1"/>
                </a:solidFill>
              </a:rPr>
              <a:t>In 25 vom Rat gebilligten </a:t>
            </a:r>
            <a:r>
              <a:rPr lang="de-DE" sz="2200" b="1" dirty="0">
                <a:solidFill>
                  <a:schemeClr val="bg1"/>
                </a:solidFill>
              </a:rPr>
              <a:t>NRRP</a:t>
            </a:r>
            <a:r>
              <a:rPr lang="de-DE" sz="2200" dirty="0">
                <a:solidFill>
                  <a:schemeClr val="bg1"/>
                </a:solidFill>
              </a:rPr>
              <a:t> wird das Risiko der digitalen Ausgrenzung für gefährdete Gruppen weitgehend anerkannt, aber nur </a:t>
            </a:r>
            <a:r>
              <a:rPr lang="de-DE" sz="2200" b="1" dirty="0">
                <a:solidFill>
                  <a:schemeClr val="bg1"/>
                </a:solidFill>
              </a:rPr>
              <a:t>9</a:t>
            </a:r>
            <a:r>
              <a:rPr lang="de-DE" sz="2200" dirty="0">
                <a:solidFill>
                  <a:schemeClr val="bg1"/>
                </a:solidFill>
              </a:rPr>
              <a:t> von ihnen gehen ausdrücklich auf ältere Menschen ein</a:t>
            </a:r>
            <a:endParaRPr lang="en-GB" sz="2200" dirty="0">
              <a:solidFill>
                <a:srgbClr val="0A0A0A"/>
              </a:solidFill>
              <a:latin typeface="Roboto-400"/>
            </a:endParaRPr>
          </a:p>
        </p:txBody>
      </p:sp>
    </p:spTree>
    <p:extLst>
      <p:ext uri="{BB962C8B-B14F-4D97-AF65-F5344CB8AC3E}">
        <p14:creationId xmlns:p14="http://schemas.microsoft.com/office/powerpoint/2010/main" val="1563629504"/>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FRA">
      <a:dk1>
        <a:srgbClr val="3F5193"/>
      </a:dk1>
      <a:lt1>
        <a:srgbClr val="FFFFFF"/>
      </a:lt1>
      <a:dk2>
        <a:srgbClr val="9AA3B8"/>
      </a:dk2>
      <a:lt2>
        <a:srgbClr val="E7E6E6"/>
      </a:lt2>
      <a:accent1>
        <a:srgbClr val="3F5193"/>
      </a:accent1>
      <a:accent2>
        <a:srgbClr val="FFE300"/>
      </a:accent2>
      <a:accent3>
        <a:srgbClr val="DD0628"/>
      </a:accent3>
      <a:accent4>
        <a:srgbClr val="F28D53"/>
      </a:accent4>
      <a:accent5>
        <a:srgbClr val="3F2682"/>
      </a:accent5>
      <a:accent6>
        <a:srgbClr val="3890B7"/>
      </a:accent6>
      <a:hlink>
        <a:srgbClr val="FFE400"/>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_PP_16x9_CALIBRI" id="{A76A5F78-5177-42DF-8C47-EC455817D047}" vid="{F84726C5-7266-4712-99E6-E3756B57BA7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ba6fe20c-64d6-4fb0-9a91-9f82bd0f7ad4" ContentTypeId="0x010100B2B0FEC6C27749438DD5EAE37B50C0DE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ob649871756f44669ccdffff1d743be3 xmlns="e382cedb-31b7-492d-9241-ad72ff2d4458">
      <Terms xmlns="http://schemas.microsoft.com/office/infopath/2007/PartnerControls">
        <TermInfo xmlns="http://schemas.microsoft.com/office/infopath/2007/PartnerControls">
          <TermName xmlns="http://schemas.microsoft.com/office/infopath/2007/PartnerControls">2023</TermName>
          <TermId xmlns="http://schemas.microsoft.com/office/infopath/2007/PartnerControls">fa6380ac-4706-4e39-b07d-a43858c8381f</TermId>
        </TermInfo>
      </Terms>
    </ob649871756f44669ccdffff1d743be3>
    <TaxCatchAll xmlns="e382cedb-31b7-492d-9241-ad72ff2d4458">
      <Value>119</Value>
      <Value>88</Value>
    </TaxCatchAll>
    <DLCPolicyLabelLock xmlns="e382cedb-31b7-492d-9241-ad72ff2d4458" xsi:nil="true"/>
    <n9bd870510bf4d31ab2623b934991ffd xmlns="e382cedb-31b7-492d-9241-ad72ff2d4458">
      <Terms xmlns="http://schemas.microsoft.com/office/infopath/2007/PartnerControls"/>
    </n9bd870510bf4d31ab2623b934991ffd>
    <f8dc4d72b3344ad3a2d114f7c16d92e9 xmlns="e382cedb-31b7-492d-9241-ad72ff2d4458">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540d2823-3a7c-4571-8416-5f753128cbba</TermId>
        </TermInfo>
      </Terms>
    </f8dc4d72b3344ad3a2d114f7c16d92e9>
    <i917bf3a28214fe0b6195a706281c36e xmlns="e382cedb-31b7-492d-9241-ad72ff2d4458">
      <Terms xmlns="http://schemas.microsoft.com/office/infopath/2007/PartnerControls"/>
    </i917bf3a28214fe0b6195a706281c36e>
    <DLCPolicyLabelClientValue xmlns="e382cedb-31b7-492d-9241-ad72ff2d4458" xsi:nil="true"/>
  </documentManagement>
</p:properties>
</file>

<file path=customXml/item5.xml><?xml version="1.0" encoding="utf-8"?>
<ct:contentTypeSchema xmlns:ct="http://schemas.microsoft.com/office/2006/metadata/contentType" xmlns:ma="http://schemas.microsoft.com/office/2006/metadata/properties/metaAttributes" ct:_="" ma:_="" ma:contentTypeName="FRA_DMS" ma:contentTypeID="0x010100B2B0FEC6C27749438DD5EAE37B50C0DE0100ADE36EF8E2559146AF627D4D141844B6" ma:contentTypeVersion="10" ma:contentTypeDescription="FRA document, default document management policies and retention period will apply" ma:contentTypeScope="" ma:versionID="056de497fab259763a4c52a4d7a5c337">
  <xsd:schema xmlns:xsd="http://www.w3.org/2001/XMLSchema" xmlns:xs="http://www.w3.org/2001/XMLSchema" xmlns:p="http://schemas.microsoft.com/office/2006/metadata/properties" xmlns:ns2="e382cedb-31b7-492d-9241-ad72ff2d4458" targetNamespace="http://schemas.microsoft.com/office/2006/metadata/properties" ma:root="true" ma:fieldsID="a080b0f5856843ea14a5745ddd270e25" ns2:_="">
    <xsd:import namespace="e382cedb-31b7-492d-9241-ad72ff2d4458"/>
    <xsd:element name="properties">
      <xsd:complexType>
        <xsd:sequence>
          <xsd:element name="documentManagement">
            <xsd:complexType>
              <xsd:all>
                <xsd:element ref="ns2:ob649871756f44669ccdffff1d743be3" minOccurs="0"/>
                <xsd:element ref="ns2:TaxCatchAll" minOccurs="0"/>
                <xsd:element ref="ns2:TaxCatchAllLabel" minOccurs="0"/>
                <xsd:element ref="ns2:i917bf3a28214fe0b6195a706281c36e" minOccurs="0"/>
                <xsd:element ref="ns2:f8dc4d72b3344ad3a2d114f7c16d92e9" minOccurs="0"/>
                <xsd:element ref="ns2:n9bd870510bf4d31ab2623b934991ffd" minOccurs="0"/>
                <xsd:element ref="ns2:DLCPolicyLabelValue" minOccurs="0"/>
                <xsd:element ref="ns2:DLCPolicyLabelClientValue" minOccurs="0"/>
                <xsd:element ref="ns2: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82cedb-31b7-492d-9241-ad72ff2d4458" elementFormDefault="qualified">
    <xsd:import namespace="http://schemas.microsoft.com/office/2006/documentManagement/types"/>
    <xsd:import namespace="http://schemas.microsoft.com/office/infopath/2007/PartnerControls"/>
    <xsd:element name="ob649871756f44669ccdffff1d743be3" ma:index="8" ma:taxonomy="true" ma:internalName="ob649871756f44669ccdffff1d743be3" ma:taxonomyFieldName="Year" ma:displayName="Year" ma:fieldId="{8b649871-756f-4466-9ccd-ffff1d743be3}" ma:sspId="ba6fe20c-64d6-4fb0-9a91-9f82bd0f7ad4" ma:termSetId="4447fd88-b4bf-4405-954c-7961506ae7cf"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29c8a693-06e8-45b3-8a93-15d518cfe2fa}" ma:internalName="TaxCatchAll" ma:showField="CatchAllData" ma:web="823ff859-06f1-497c-bc60-34453f1f2e79">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29c8a693-06e8-45b3-8a93-15d518cfe2fa}" ma:internalName="TaxCatchAllLabel" ma:readOnly="true" ma:showField="CatchAllDataLabel" ma:web="823ff859-06f1-497c-bc60-34453f1f2e79">
      <xsd:complexType>
        <xsd:complexContent>
          <xsd:extension base="dms:MultiChoiceLookup">
            <xsd:sequence>
              <xsd:element name="Value" type="dms:Lookup" maxOccurs="unbounded" minOccurs="0" nillable="true"/>
            </xsd:sequence>
          </xsd:extension>
        </xsd:complexContent>
      </xsd:complexType>
    </xsd:element>
    <xsd:element name="i917bf3a28214fe0b6195a706281c36e" ma:index="12" nillable="true" ma:taxonomy="true" ma:internalName="i917bf3a28214fe0b6195a706281c36e" ma:taxonomyFieldName="Content_x0020_Language" ma:displayName="Content Language" ma:default="3;#English|2d2b19a9-1f9f-48bb-ac48-c1a45d7d0217" ma:fieldId="{2917bf3a-2821-4fe0-b619-5a706281c36e}" ma:sspId="ba6fe20c-64d6-4fb0-9a91-9f82bd0f7ad4" ma:termSetId="33a78d32-655a-4e6f-9417-97d8e502369a" ma:anchorId="00000000-0000-0000-0000-000000000000" ma:open="false" ma:isKeyword="false">
      <xsd:complexType>
        <xsd:sequence>
          <xsd:element ref="pc:Terms" minOccurs="0" maxOccurs="1"/>
        </xsd:sequence>
      </xsd:complexType>
    </xsd:element>
    <xsd:element name="f8dc4d72b3344ad3a2d114f7c16d92e9" ma:index="14" nillable="true" ma:taxonomy="true" ma:internalName="f8dc4d72b3344ad3a2d114f7c16d92e9" ma:taxonomyFieldName="Group_x0020_By" ma:displayName="Group By" ma:default="" ma:fieldId="{f8dc4d72-b334-4ad3-a2d1-14f7c16d92e9}" ma:sspId="ba6fe20c-64d6-4fb0-9a91-9f82bd0f7ad4" ma:termSetId="445086b2-e771-4d08-89a5-71e707d692c4" ma:anchorId="00000000-0000-0000-0000-000000000000" ma:open="true" ma:isKeyword="false">
      <xsd:complexType>
        <xsd:sequence>
          <xsd:element ref="pc:Terms" minOccurs="0" maxOccurs="1"/>
        </xsd:sequence>
      </xsd:complexType>
    </xsd:element>
    <xsd:element name="n9bd870510bf4d31ab2623b934991ffd" ma:index="16" nillable="true" ma:taxonomy="true" ma:internalName="n9bd870510bf4d31ab2623b934991ffd" ma:taxonomyFieldName="Group_x0020_2nd" ma:displayName="Group 2nd" ma:default="" ma:fieldId="{79bd8705-10bf-4d31-ab26-23b934991ffd}" ma:sspId="ba6fe20c-64d6-4fb0-9a91-9f82bd0f7ad4" ma:termSetId="445086b2-e771-4d08-89a5-71e707d692c4" ma:anchorId="00000000-0000-0000-0000-000000000000" ma:open="true" ma:isKeyword="false">
      <xsd:complexType>
        <xsd:sequence>
          <xsd:element ref="pc:Terms" minOccurs="0" maxOccurs="1"/>
        </xsd:sequence>
      </xsd:complexType>
    </xsd:element>
    <xsd:element name="DLCPolicyLabelValue" ma:index="18"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9"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0"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A6BD1B-5988-4BDE-BB73-F314F88BF9C0}">
  <ds:schemaRefs>
    <ds:schemaRef ds:uri="http://schemas.microsoft.com/sharepoint/events"/>
  </ds:schemaRefs>
</ds:datastoreItem>
</file>

<file path=customXml/itemProps2.xml><?xml version="1.0" encoding="utf-8"?>
<ds:datastoreItem xmlns:ds="http://schemas.openxmlformats.org/officeDocument/2006/customXml" ds:itemID="{1F748552-E5D1-4311-9D87-CF10E32E8971}">
  <ds:schemaRefs>
    <ds:schemaRef ds:uri="Microsoft.SharePoint.Taxonomy.ContentTypeSync"/>
  </ds:schemaRefs>
</ds:datastoreItem>
</file>

<file path=customXml/itemProps3.xml><?xml version="1.0" encoding="utf-8"?>
<ds:datastoreItem xmlns:ds="http://schemas.openxmlformats.org/officeDocument/2006/customXml" ds:itemID="{A45BA051-0A67-4DB3-98E1-DF074E355BBF}">
  <ds:schemaRefs>
    <ds:schemaRef ds:uri="http://schemas.microsoft.com/sharepoint/v3/contenttype/forms"/>
  </ds:schemaRefs>
</ds:datastoreItem>
</file>

<file path=customXml/itemProps4.xml><?xml version="1.0" encoding="utf-8"?>
<ds:datastoreItem xmlns:ds="http://schemas.openxmlformats.org/officeDocument/2006/customXml" ds:itemID="{C5BF9C92-DED4-438F-A575-F8DD085F81A1}">
  <ds:schemaRefs>
    <ds:schemaRef ds:uri="http://schemas.microsoft.com/office/2006/metadata/properties"/>
    <ds:schemaRef ds:uri="http://purl.org/dc/dcmitype/"/>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e382cedb-31b7-492d-9241-ad72ff2d4458"/>
    <ds:schemaRef ds:uri="http://www.w3.org/XML/1998/namespace"/>
    <ds:schemaRef ds:uri="http://purl.org/dc/elements/1.1/"/>
  </ds:schemaRefs>
</ds:datastoreItem>
</file>

<file path=customXml/itemProps5.xml><?xml version="1.0" encoding="utf-8"?>
<ds:datastoreItem xmlns:ds="http://schemas.openxmlformats.org/officeDocument/2006/customXml" ds:itemID="{C756A34A-16A6-4189-8011-693807668A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82cedb-31b7-492d-9241-ad72ff2d44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2022_PP_16x9_CALIBRI</Template>
  <TotalTime>0</TotalTime>
  <Words>2313</Words>
  <Application>Microsoft Office PowerPoint</Application>
  <PresentationFormat>Breitbild</PresentationFormat>
  <Paragraphs>130</Paragraphs>
  <Slides>16</Slides>
  <Notes>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16</vt:i4>
      </vt:variant>
    </vt:vector>
  </HeadingPairs>
  <TitlesOfParts>
    <vt:vector size="25" baseType="lpstr">
      <vt:lpstr>Arial</vt:lpstr>
      <vt:lpstr>Calibri</vt:lpstr>
      <vt:lpstr>Calibri Light</vt:lpstr>
      <vt:lpstr>Roboto</vt:lpstr>
      <vt:lpstr>Roboto-400</vt:lpstr>
      <vt:lpstr>Roboto-700</vt:lpstr>
      <vt:lpstr>System Font Regular</vt:lpstr>
      <vt:lpstr>Verdana</vt:lpstr>
      <vt:lpstr>Office Theme</vt:lpstr>
      <vt:lpstr>Grundrechte älterer Menschen: Sicherstellung des Zugangs zu öffentlichen Diensten in digitalen Gesellschaften  </vt:lpstr>
      <vt:lpstr>Werden die sozialen und die Grundrechte älterer Menschen durch die Digitalisierung öffentlicher Dienste beeinträchtigt? </vt:lpstr>
      <vt:lpstr>EU-Rechtsvorschriften zu Gleichstellung und Nichtdiskriminierung</vt:lpstr>
      <vt:lpstr>EU-Gleichstellungsrichtlinien</vt:lpstr>
      <vt:lpstr>Relevanter politischer Rahmen der Europäischen Union</vt:lpstr>
      <vt:lpstr>Wie ist die nationale Rechtslage bezüglich des Zugangs zu öffentlichen Diensten in digitalisierenden Gesellschaften?  </vt:lpstr>
      <vt:lpstr>Und in Österreich? </vt:lpstr>
      <vt:lpstr>Wie regelt die nationale Politik den Zugang?   </vt:lpstr>
      <vt:lpstr>…</vt:lpstr>
      <vt:lpstr>Programme und Praktiken</vt:lpstr>
      <vt:lpstr>Forschung und Daten </vt:lpstr>
      <vt:lpstr>Vielversprechende Praktiken zur Überwindung der (grauen) digitalen Kluft (1) </vt:lpstr>
      <vt:lpstr>Vielversprechende Praktiken zur Überwindung der (grauen) digitalen Kluft (2) </vt:lpstr>
      <vt:lpstr>Wie kann es weiter gehen?</vt:lpstr>
      <vt:lpstr>FRA‘s work in the area of older persons</vt:lpstr>
      <vt:lpstr>Thank you!</vt:lpstr>
    </vt:vector>
  </TitlesOfParts>
  <Company>European Union Agency for Fundamental Rights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Rights of Older Persons in digital socieiies</dc:title>
  <dc:creator>KONING Lotte (FRA)</dc:creator>
  <cp:lastModifiedBy>Ingeborg Geyer</cp:lastModifiedBy>
  <cp:revision>666</cp:revision>
  <cp:lastPrinted>2023-10-10T08:18:36Z</cp:lastPrinted>
  <dcterms:created xsi:type="dcterms:W3CDTF">2023-06-22T11:46:07Z</dcterms:created>
  <dcterms:modified xsi:type="dcterms:W3CDTF">2023-11-13T17:12:17Z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roup 2nd">
    <vt:lpwstr/>
  </property>
  <property fmtid="{D5CDD505-2E9C-101B-9397-08002B2CF9AE}" pid="3" name="Content Language">
    <vt:lpwstr/>
  </property>
  <property fmtid="{D5CDD505-2E9C-101B-9397-08002B2CF9AE}" pid="4" name="Order">
    <vt:r8>39600</vt:r8>
  </property>
  <property fmtid="{D5CDD505-2E9C-101B-9397-08002B2CF9AE}" pid="5" name="Year">
    <vt:lpwstr>119;#2023|fa6380ac-4706-4e39-b07d-a43858c8381f</vt:lpwstr>
  </property>
  <property fmtid="{D5CDD505-2E9C-101B-9397-08002B2CF9AE}" pid="6" name="ContentTypeId">
    <vt:lpwstr>0x010100B2B0FEC6C27749438DD5EAE37B50C0DE0100ADE36EF8E2559146AF627D4D141844B6</vt:lpwstr>
  </property>
  <property fmtid="{D5CDD505-2E9C-101B-9397-08002B2CF9AE}" pid="7" name="Group By">
    <vt:lpwstr>88;#Presentation|540d2823-3a7c-4571-8416-5f753128cbba</vt:lpwstr>
  </property>
  <property fmtid="{D5CDD505-2E9C-101B-9397-08002B2CF9AE}" pid="8" name="Meeting Type">
    <vt:lpwstr/>
  </property>
  <property fmtid="{D5CDD505-2E9C-101B-9397-08002B2CF9AE}" pid="9" name="kffe59bc794343eeb53a825ea71f2147">
    <vt:lpwstr/>
  </property>
  <property fmtid="{D5CDD505-2E9C-101B-9397-08002B2CF9AE}" pid="10" name="Meeting_x0020_Type">
    <vt:lpwstr/>
  </property>
  <property fmtid="{D5CDD505-2E9C-101B-9397-08002B2CF9AE}" pid="11" name="SharedWithUsers">
    <vt:lpwstr>45;#MOKRA Lucia (FRA);#83;#NUNES Tiago (FRA)</vt:lpwstr>
  </property>
</Properties>
</file>